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70" r:id="rId4"/>
    <p:sldId id="258" r:id="rId5"/>
    <p:sldId id="259" r:id="rId6"/>
    <p:sldId id="271" r:id="rId7"/>
    <p:sldId id="260" r:id="rId8"/>
    <p:sldId id="261" r:id="rId9"/>
    <p:sldId id="262" r:id="rId10"/>
    <p:sldId id="269" r:id="rId11"/>
    <p:sldId id="263" r:id="rId12"/>
    <p:sldId id="272" r:id="rId13"/>
    <p:sldId id="264" r:id="rId14"/>
    <p:sldId id="273" r:id="rId15"/>
    <p:sldId id="274" r:id="rId16"/>
    <p:sldId id="265" r:id="rId17"/>
    <p:sldId id="277" r:id="rId18"/>
    <p:sldId id="266" r:id="rId19"/>
    <p:sldId id="267" r:id="rId20"/>
    <p:sldId id="275" r:id="rId21"/>
    <p:sldId id="276" r:id="rId22"/>
    <p:sldId id="268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lexis" initials="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803" autoAdjust="0"/>
  </p:normalViewPr>
  <p:slideViewPr>
    <p:cSldViewPr>
      <p:cViewPr varScale="1">
        <p:scale>
          <a:sx n="71" d="100"/>
          <a:sy n="71" d="100"/>
        </p:scale>
        <p:origin x="-135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8221DBE-2C89-4C6B-B05C-382521DD99DD}" type="doc">
      <dgm:prSet loTypeId="urn:microsoft.com/office/officeart/2005/8/layout/hList1" loCatId="list" qsTypeId="urn:microsoft.com/office/officeart/2005/8/quickstyle/3d1" qsCatId="3D" csTypeId="urn:microsoft.com/office/officeart/2005/8/colors/colorful4" csCatId="colorful" phldr="1"/>
      <dgm:spPr/>
      <dgm:t>
        <a:bodyPr/>
        <a:lstStyle/>
        <a:p>
          <a:pPr rtl="1"/>
          <a:endParaRPr lang="he-IL"/>
        </a:p>
      </dgm:t>
    </dgm:pt>
    <dgm:pt modelId="{39DB0C69-721A-4F3F-B607-092E812A55B9}">
      <dgm:prSet phldrT="[Text]"/>
      <dgm:spPr/>
      <dgm:t>
        <a:bodyPr/>
        <a:lstStyle/>
        <a:p>
          <a:pPr rtl="1"/>
          <a:r>
            <a:rPr lang="he-IL" dirty="0" smtClean="0">
              <a:latin typeface="David" pitchFamily="34" charset="-79"/>
              <a:cs typeface="David" pitchFamily="34" charset="-79"/>
            </a:rPr>
            <a:t>במדבר</a:t>
          </a:r>
          <a:endParaRPr lang="he-IL" dirty="0">
            <a:latin typeface="David" pitchFamily="34" charset="-79"/>
            <a:cs typeface="David" pitchFamily="34" charset="-79"/>
          </a:endParaRPr>
        </a:p>
      </dgm:t>
    </dgm:pt>
    <dgm:pt modelId="{6B59A667-75A2-4EBF-AD36-5D50C776E98F}" type="parTrans" cxnId="{322E453B-7915-4487-82BE-A2E78061EA8C}">
      <dgm:prSet/>
      <dgm:spPr/>
      <dgm:t>
        <a:bodyPr/>
        <a:lstStyle/>
        <a:p>
          <a:pPr rtl="1"/>
          <a:endParaRPr lang="he-IL">
            <a:latin typeface="David" pitchFamily="34" charset="-79"/>
            <a:cs typeface="David" pitchFamily="34" charset="-79"/>
          </a:endParaRPr>
        </a:p>
      </dgm:t>
    </dgm:pt>
    <dgm:pt modelId="{A2FB1D51-C424-4FB5-A09E-5682A0055F89}" type="sibTrans" cxnId="{322E453B-7915-4487-82BE-A2E78061EA8C}">
      <dgm:prSet/>
      <dgm:spPr/>
      <dgm:t>
        <a:bodyPr/>
        <a:lstStyle/>
        <a:p>
          <a:pPr rtl="1"/>
          <a:endParaRPr lang="he-IL">
            <a:latin typeface="David" pitchFamily="34" charset="-79"/>
            <a:cs typeface="David" pitchFamily="34" charset="-79"/>
          </a:endParaRPr>
        </a:p>
      </dgm:t>
    </dgm:pt>
    <dgm:pt modelId="{141BA987-1AF2-43A7-9659-CCC0D8AC8BD7}">
      <dgm:prSet phldrT="[Text]"/>
      <dgm:spPr/>
      <dgm:t>
        <a:bodyPr/>
        <a:lstStyle/>
        <a:p>
          <a:pPr rtl="1"/>
          <a:r>
            <a:rPr lang="he-IL" dirty="0" smtClean="0">
              <a:latin typeface="David" pitchFamily="34" charset="-79"/>
              <a:cs typeface="David" pitchFamily="34" charset="-79"/>
            </a:rPr>
            <a:t>?</a:t>
          </a:r>
          <a:endParaRPr lang="he-IL" dirty="0">
            <a:latin typeface="David" pitchFamily="34" charset="-79"/>
            <a:cs typeface="David" pitchFamily="34" charset="-79"/>
          </a:endParaRPr>
        </a:p>
      </dgm:t>
    </dgm:pt>
    <dgm:pt modelId="{475F97C3-F606-42B3-B889-9265BAB4486A}" type="parTrans" cxnId="{15AE3E36-E63D-469E-A43A-8F02D7B57EC9}">
      <dgm:prSet/>
      <dgm:spPr/>
      <dgm:t>
        <a:bodyPr/>
        <a:lstStyle/>
        <a:p>
          <a:pPr rtl="1"/>
          <a:endParaRPr lang="he-IL">
            <a:latin typeface="David" pitchFamily="34" charset="-79"/>
            <a:cs typeface="David" pitchFamily="34" charset="-79"/>
          </a:endParaRPr>
        </a:p>
      </dgm:t>
    </dgm:pt>
    <dgm:pt modelId="{226656A0-86CB-4DFC-B925-156B92276743}" type="sibTrans" cxnId="{15AE3E36-E63D-469E-A43A-8F02D7B57EC9}">
      <dgm:prSet/>
      <dgm:spPr/>
      <dgm:t>
        <a:bodyPr/>
        <a:lstStyle/>
        <a:p>
          <a:pPr rtl="1"/>
          <a:endParaRPr lang="he-IL">
            <a:latin typeface="David" pitchFamily="34" charset="-79"/>
            <a:cs typeface="David" pitchFamily="34" charset="-79"/>
          </a:endParaRPr>
        </a:p>
      </dgm:t>
    </dgm:pt>
    <dgm:pt modelId="{7921AD1C-FCA3-42F3-9C0F-00ED18B94ED0}">
      <dgm:prSet phldrT="[Text]"/>
      <dgm:spPr/>
      <dgm:t>
        <a:bodyPr/>
        <a:lstStyle/>
        <a:p>
          <a:pPr rtl="1"/>
          <a:r>
            <a:rPr lang="he-IL" dirty="0" smtClean="0">
              <a:latin typeface="David" pitchFamily="34" charset="-79"/>
              <a:cs typeface="David" pitchFamily="34" charset="-79"/>
            </a:rPr>
            <a:t>ויקרא</a:t>
          </a:r>
          <a:endParaRPr lang="he-IL" dirty="0">
            <a:latin typeface="David" pitchFamily="34" charset="-79"/>
            <a:cs typeface="David" pitchFamily="34" charset="-79"/>
          </a:endParaRPr>
        </a:p>
      </dgm:t>
    </dgm:pt>
    <dgm:pt modelId="{7FD98FED-DE14-4690-ADB1-8030C65385AD}" type="parTrans" cxnId="{13AF809F-2C3D-4085-A4CC-AE20E190356B}">
      <dgm:prSet/>
      <dgm:spPr/>
      <dgm:t>
        <a:bodyPr/>
        <a:lstStyle/>
        <a:p>
          <a:pPr rtl="1"/>
          <a:endParaRPr lang="he-IL">
            <a:latin typeface="David" pitchFamily="34" charset="-79"/>
            <a:cs typeface="David" pitchFamily="34" charset="-79"/>
          </a:endParaRPr>
        </a:p>
      </dgm:t>
    </dgm:pt>
    <dgm:pt modelId="{925C82FE-BA78-4F6B-9EC5-A15F28130CF6}" type="sibTrans" cxnId="{13AF809F-2C3D-4085-A4CC-AE20E190356B}">
      <dgm:prSet/>
      <dgm:spPr/>
      <dgm:t>
        <a:bodyPr/>
        <a:lstStyle/>
        <a:p>
          <a:pPr rtl="1"/>
          <a:endParaRPr lang="he-IL">
            <a:latin typeface="David" pitchFamily="34" charset="-79"/>
            <a:cs typeface="David" pitchFamily="34" charset="-79"/>
          </a:endParaRPr>
        </a:p>
      </dgm:t>
    </dgm:pt>
    <dgm:pt modelId="{21EFC246-A55F-432F-9127-87369E8E7BE3}">
      <dgm:prSet phldrT="[Text]"/>
      <dgm:spPr/>
      <dgm:t>
        <a:bodyPr/>
        <a:lstStyle/>
        <a:p>
          <a:pPr rtl="1"/>
          <a:r>
            <a:rPr lang="he-IL" dirty="0" smtClean="0">
              <a:latin typeface="David" pitchFamily="34" charset="-79"/>
              <a:cs typeface="David" pitchFamily="34" charset="-79"/>
            </a:rPr>
            <a:t>גילוי עריות</a:t>
          </a:r>
          <a:endParaRPr lang="he-IL" dirty="0">
            <a:latin typeface="David" pitchFamily="34" charset="-79"/>
            <a:cs typeface="David" pitchFamily="34" charset="-79"/>
          </a:endParaRPr>
        </a:p>
      </dgm:t>
    </dgm:pt>
    <dgm:pt modelId="{E1B0CDD6-4942-458D-92CD-748C3EC7EB02}" type="parTrans" cxnId="{FF93CCF3-F276-4C18-A37D-BED6B3751E27}">
      <dgm:prSet/>
      <dgm:spPr/>
      <dgm:t>
        <a:bodyPr/>
        <a:lstStyle/>
        <a:p>
          <a:pPr rtl="1"/>
          <a:endParaRPr lang="he-IL">
            <a:latin typeface="David" pitchFamily="34" charset="-79"/>
            <a:cs typeface="David" pitchFamily="34" charset="-79"/>
          </a:endParaRPr>
        </a:p>
      </dgm:t>
    </dgm:pt>
    <dgm:pt modelId="{56D2CC73-0289-400A-957F-1DACEC9C7371}" type="sibTrans" cxnId="{FF93CCF3-F276-4C18-A37D-BED6B3751E27}">
      <dgm:prSet/>
      <dgm:spPr/>
      <dgm:t>
        <a:bodyPr/>
        <a:lstStyle/>
        <a:p>
          <a:pPr rtl="1"/>
          <a:endParaRPr lang="he-IL">
            <a:latin typeface="David" pitchFamily="34" charset="-79"/>
            <a:cs typeface="David" pitchFamily="34" charset="-79"/>
          </a:endParaRPr>
        </a:p>
      </dgm:t>
    </dgm:pt>
    <dgm:pt modelId="{4563131B-DC77-404C-A3AC-A8054D58E4CB}">
      <dgm:prSet phldrT="[Text]"/>
      <dgm:spPr/>
      <dgm:t>
        <a:bodyPr/>
        <a:lstStyle/>
        <a:p>
          <a:pPr rtl="1"/>
          <a:r>
            <a:rPr lang="he-IL" dirty="0" smtClean="0">
              <a:latin typeface="David" pitchFamily="34" charset="-79"/>
              <a:cs typeface="David" pitchFamily="34" charset="-79"/>
            </a:rPr>
            <a:t>שמות</a:t>
          </a:r>
          <a:endParaRPr lang="he-IL" dirty="0">
            <a:latin typeface="David" pitchFamily="34" charset="-79"/>
            <a:cs typeface="David" pitchFamily="34" charset="-79"/>
          </a:endParaRPr>
        </a:p>
      </dgm:t>
    </dgm:pt>
    <dgm:pt modelId="{D4EDD9BB-7BB3-49E4-A76D-CBCAD733EF41}" type="parTrans" cxnId="{A3A455CE-A978-47BC-8604-B7F47004BEA8}">
      <dgm:prSet/>
      <dgm:spPr/>
      <dgm:t>
        <a:bodyPr/>
        <a:lstStyle/>
        <a:p>
          <a:pPr rtl="1"/>
          <a:endParaRPr lang="he-IL">
            <a:latin typeface="David" pitchFamily="34" charset="-79"/>
            <a:cs typeface="David" pitchFamily="34" charset="-79"/>
          </a:endParaRPr>
        </a:p>
      </dgm:t>
    </dgm:pt>
    <dgm:pt modelId="{8E4FF52E-9C7B-485D-9C1F-FA7C550E6777}" type="sibTrans" cxnId="{A3A455CE-A978-47BC-8604-B7F47004BEA8}">
      <dgm:prSet/>
      <dgm:spPr/>
      <dgm:t>
        <a:bodyPr/>
        <a:lstStyle/>
        <a:p>
          <a:pPr rtl="1"/>
          <a:endParaRPr lang="he-IL">
            <a:latin typeface="David" pitchFamily="34" charset="-79"/>
            <a:cs typeface="David" pitchFamily="34" charset="-79"/>
          </a:endParaRPr>
        </a:p>
      </dgm:t>
    </dgm:pt>
    <dgm:pt modelId="{96632069-49D0-446D-B0F9-A60608410064}">
      <dgm:prSet phldrT="[Text]"/>
      <dgm:spPr/>
      <dgm:t>
        <a:bodyPr/>
        <a:lstStyle/>
        <a:p>
          <a:pPr rtl="1"/>
          <a:r>
            <a:rPr lang="he-IL" dirty="0" smtClean="0">
              <a:latin typeface="David" pitchFamily="34" charset="-79"/>
              <a:cs typeface="David" pitchFamily="34" charset="-79"/>
            </a:rPr>
            <a:t>עגל הזהב = עבודה זרה</a:t>
          </a:r>
          <a:endParaRPr lang="he-IL" dirty="0">
            <a:latin typeface="David" pitchFamily="34" charset="-79"/>
            <a:cs typeface="David" pitchFamily="34" charset="-79"/>
          </a:endParaRPr>
        </a:p>
      </dgm:t>
    </dgm:pt>
    <dgm:pt modelId="{94FBF3D2-E649-4EC8-8331-630F4D58E2D3}" type="parTrans" cxnId="{78588FB9-3BFF-4E6F-B793-318315D03C1F}">
      <dgm:prSet/>
      <dgm:spPr/>
      <dgm:t>
        <a:bodyPr/>
        <a:lstStyle/>
        <a:p>
          <a:pPr rtl="1"/>
          <a:endParaRPr lang="he-IL">
            <a:latin typeface="David" pitchFamily="34" charset="-79"/>
            <a:cs typeface="David" pitchFamily="34" charset="-79"/>
          </a:endParaRPr>
        </a:p>
      </dgm:t>
    </dgm:pt>
    <dgm:pt modelId="{19D94EB0-9354-4C5B-A3E3-11317F543613}" type="sibTrans" cxnId="{78588FB9-3BFF-4E6F-B793-318315D03C1F}">
      <dgm:prSet/>
      <dgm:spPr/>
      <dgm:t>
        <a:bodyPr/>
        <a:lstStyle/>
        <a:p>
          <a:pPr rtl="1"/>
          <a:endParaRPr lang="he-IL">
            <a:latin typeface="David" pitchFamily="34" charset="-79"/>
            <a:cs typeface="David" pitchFamily="34" charset="-79"/>
          </a:endParaRPr>
        </a:p>
      </dgm:t>
    </dgm:pt>
    <dgm:pt modelId="{3470715B-87C1-4311-955B-F363EDF2F4BD}" type="pres">
      <dgm:prSet presAssocID="{28221DBE-2C89-4C6B-B05C-382521DD99D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F61C160E-A513-440A-A91E-700D02F91F48}" type="pres">
      <dgm:prSet presAssocID="{39DB0C69-721A-4F3F-B607-092E812A55B9}" presName="composite" presStyleCnt="0"/>
      <dgm:spPr/>
    </dgm:pt>
    <dgm:pt modelId="{5FC8B1DC-1E91-462A-86E7-A8CEEDDB4454}" type="pres">
      <dgm:prSet presAssocID="{39DB0C69-721A-4F3F-B607-092E812A55B9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E4ABA1BD-9A69-4905-8643-5D60D366C61D}" type="pres">
      <dgm:prSet presAssocID="{39DB0C69-721A-4F3F-B607-092E812A55B9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EA3F9189-57CE-4C88-B47E-00913B2326CB}" type="pres">
      <dgm:prSet presAssocID="{A2FB1D51-C424-4FB5-A09E-5682A0055F89}" presName="space" presStyleCnt="0"/>
      <dgm:spPr/>
    </dgm:pt>
    <dgm:pt modelId="{9874997D-1098-4269-94CF-0F896998CFC3}" type="pres">
      <dgm:prSet presAssocID="{7921AD1C-FCA3-42F3-9C0F-00ED18B94ED0}" presName="composite" presStyleCnt="0"/>
      <dgm:spPr/>
    </dgm:pt>
    <dgm:pt modelId="{B8F4B91D-52BE-43AB-8B51-D03534157FB7}" type="pres">
      <dgm:prSet presAssocID="{7921AD1C-FCA3-42F3-9C0F-00ED18B94ED0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968F6FA2-D002-452C-85EA-7BA2B2A6B088}" type="pres">
      <dgm:prSet presAssocID="{7921AD1C-FCA3-42F3-9C0F-00ED18B94ED0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25982B06-2AA4-4012-8C75-C00CE38C1756}" type="pres">
      <dgm:prSet presAssocID="{925C82FE-BA78-4F6B-9EC5-A15F28130CF6}" presName="space" presStyleCnt="0"/>
      <dgm:spPr/>
    </dgm:pt>
    <dgm:pt modelId="{892DACE2-9267-4D4B-85C1-E3E6F362A958}" type="pres">
      <dgm:prSet presAssocID="{4563131B-DC77-404C-A3AC-A8054D58E4CB}" presName="composite" presStyleCnt="0"/>
      <dgm:spPr/>
    </dgm:pt>
    <dgm:pt modelId="{0C23A3C1-7D7B-45C9-82D5-576B10866321}" type="pres">
      <dgm:prSet presAssocID="{4563131B-DC77-404C-A3AC-A8054D58E4CB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6DF01573-C521-4AE7-962A-F7A36BCC868B}" type="pres">
      <dgm:prSet presAssocID="{4563131B-DC77-404C-A3AC-A8054D58E4CB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322E453B-7915-4487-82BE-A2E78061EA8C}" srcId="{28221DBE-2C89-4C6B-B05C-382521DD99DD}" destId="{39DB0C69-721A-4F3F-B607-092E812A55B9}" srcOrd="0" destOrd="0" parTransId="{6B59A667-75A2-4EBF-AD36-5D50C776E98F}" sibTransId="{A2FB1D51-C424-4FB5-A09E-5682A0055F89}"/>
    <dgm:cxn modelId="{B43B6880-BEFE-4E2B-A064-5524814F29AD}" type="presOf" srcId="{96632069-49D0-446D-B0F9-A60608410064}" destId="{6DF01573-C521-4AE7-962A-F7A36BCC868B}" srcOrd="0" destOrd="0" presId="urn:microsoft.com/office/officeart/2005/8/layout/hList1"/>
    <dgm:cxn modelId="{F9DBE29D-D6DB-4344-8EE9-4BD81FC7C915}" type="presOf" srcId="{39DB0C69-721A-4F3F-B607-092E812A55B9}" destId="{5FC8B1DC-1E91-462A-86E7-A8CEEDDB4454}" srcOrd="0" destOrd="0" presId="urn:microsoft.com/office/officeart/2005/8/layout/hList1"/>
    <dgm:cxn modelId="{F9CBABA2-8C9C-4A03-89DF-728E8B1FB470}" type="presOf" srcId="{4563131B-DC77-404C-A3AC-A8054D58E4CB}" destId="{0C23A3C1-7D7B-45C9-82D5-576B10866321}" srcOrd="0" destOrd="0" presId="urn:microsoft.com/office/officeart/2005/8/layout/hList1"/>
    <dgm:cxn modelId="{FF93CCF3-F276-4C18-A37D-BED6B3751E27}" srcId="{7921AD1C-FCA3-42F3-9C0F-00ED18B94ED0}" destId="{21EFC246-A55F-432F-9127-87369E8E7BE3}" srcOrd="0" destOrd="0" parTransId="{E1B0CDD6-4942-458D-92CD-748C3EC7EB02}" sibTransId="{56D2CC73-0289-400A-957F-1DACEC9C7371}"/>
    <dgm:cxn modelId="{361ECD0A-D308-4AA1-AE33-9FDB0E2E59CE}" type="presOf" srcId="{21EFC246-A55F-432F-9127-87369E8E7BE3}" destId="{968F6FA2-D002-452C-85EA-7BA2B2A6B088}" srcOrd="0" destOrd="0" presId="urn:microsoft.com/office/officeart/2005/8/layout/hList1"/>
    <dgm:cxn modelId="{01F74801-321F-4636-A7E3-9CE92F681B1E}" type="presOf" srcId="{28221DBE-2C89-4C6B-B05C-382521DD99DD}" destId="{3470715B-87C1-4311-955B-F363EDF2F4BD}" srcOrd="0" destOrd="0" presId="urn:microsoft.com/office/officeart/2005/8/layout/hList1"/>
    <dgm:cxn modelId="{13AF809F-2C3D-4085-A4CC-AE20E190356B}" srcId="{28221DBE-2C89-4C6B-B05C-382521DD99DD}" destId="{7921AD1C-FCA3-42F3-9C0F-00ED18B94ED0}" srcOrd="1" destOrd="0" parTransId="{7FD98FED-DE14-4690-ADB1-8030C65385AD}" sibTransId="{925C82FE-BA78-4F6B-9EC5-A15F28130CF6}"/>
    <dgm:cxn modelId="{78588FB9-3BFF-4E6F-B793-318315D03C1F}" srcId="{4563131B-DC77-404C-A3AC-A8054D58E4CB}" destId="{96632069-49D0-446D-B0F9-A60608410064}" srcOrd="0" destOrd="0" parTransId="{94FBF3D2-E649-4EC8-8331-630F4D58E2D3}" sibTransId="{19D94EB0-9354-4C5B-A3E3-11317F543613}"/>
    <dgm:cxn modelId="{8EA89FA4-A180-49A9-A1D0-C0624364DDD0}" type="presOf" srcId="{7921AD1C-FCA3-42F3-9C0F-00ED18B94ED0}" destId="{B8F4B91D-52BE-43AB-8B51-D03534157FB7}" srcOrd="0" destOrd="0" presId="urn:microsoft.com/office/officeart/2005/8/layout/hList1"/>
    <dgm:cxn modelId="{15AE3E36-E63D-469E-A43A-8F02D7B57EC9}" srcId="{39DB0C69-721A-4F3F-B607-092E812A55B9}" destId="{141BA987-1AF2-43A7-9659-CCC0D8AC8BD7}" srcOrd="0" destOrd="0" parTransId="{475F97C3-F606-42B3-B889-9265BAB4486A}" sibTransId="{226656A0-86CB-4DFC-B925-156B92276743}"/>
    <dgm:cxn modelId="{A3A455CE-A978-47BC-8604-B7F47004BEA8}" srcId="{28221DBE-2C89-4C6B-B05C-382521DD99DD}" destId="{4563131B-DC77-404C-A3AC-A8054D58E4CB}" srcOrd="2" destOrd="0" parTransId="{D4EDD9BB-7BB3-49E4-A76D-CBCAD733EF41}" sibTransId="{8E4FF52E-9C7B-485D-9C1F-FA7C550E6777}"/>
    <dgm:cxn modelId="{A1650E57-D3B4-4F4A-B9AE-02875083D769}" type="presOf" srcId="{141BA987-1AF2-43A7-9659-CCC0D8AC8BD7}" destId="{E4ABA1BD-9A69-4905-8643-5D60D366C61D}" srcOrd="0" destOrd="0" presId="urn:microsoft.com/office/officeart/2005/8/layout/hList1"/>
    <dgm:cxn modelId="{77BA292B-A92F-4FE0-8B24-A0463871B94B}" type="presParOf" srcId="{3470715B-87C1-4311-955B-F363EDF2F4BD}" destId="{F61C160E-A513-440A-A91E-700D02F91F48}" srcOrd="0" destOrd="0" presId="urn:microsoft.com/office/officeart/2005/8/layout/hList1"/>
    <dgm:cxn modelId="{33EC6595-1C73-4DC0-8065-99F17427AEF3}" type="presParOf" srcId="{F61C160E-A513-440A-A91E-700D02F91F48}" destId="{5FC8B1DC-1E91-462A-86E7-A8CEEDDB4454}" srcOrd="0" destOrd="0" presId="urn:microsoft.com/office/officeart/2005/8/layout/hList1"/>
    <dgm:cxn modelId="{6A05CE57-FF84-4E50-9356-1C4B879F9207}" type="presParOf" srcId="{F61C160E-A513-440A-A91E-700D02F91F48}" destId="{E4ABA1BD-9A69-4905-8643-5D60D366C61D}" srcOrd="1" destOrd="0" presId="urn:microsoft.com/office/officeart/2005/8/layout/hList1"/>
    <dgm:cxn modelId="{AF08F32C-3E17-4A08-9596-7FA6AF754105}" type="presParOf" srcId="{3470715B-87C1-4311-955B-F363EDF2F4BD}" destId="{EA3F9189-57CE-4C88-B47E-00913B2326CB}" srcOrd="1" destOrd="0" presId="urn:microsoft.com/office/officeart/2005/8/layout/hList1"/>
    <dgm:cxn modelId="{94320A03-8DA6-43BA-9547-F90B8801DF2F}" type="presParOf" srcId="{3470715B-87C1-4311-955B-F363EDF2F4BD}" destId="{9874997D-1098-4269-94CF-0F896998CFC3}" srcOrd="2" destOrd="0" presId="urn:microsoft.com/office/officeart/2005/8/layout/hList1"/>
    <dgm:cxn modelId="{A15ECC44-0719-4B0B-A407-EE1B1EAAC30A}" type="presParOf" srcId="{9874997D-1098-4269-94CF-0F896998CFC3}" destId="{B8F4B91D-52BE-43AB-8B51-D03534157FB7}" srcOrd="0" destOrd="0" presId="urn:microsoft.com/office/officeart/2005/8/layout/hList1"/>
    <dgm:cxn modelId="{80E0D1BF-89C0-47CF-B439-848B13673DD1}" type="presParOf" srcId="{9874997D-1098-4269-94CF-0F896998CFC3}" destId="{968F6FA2-D002-452C-85EA-7BA2B2A6B088}" srcOrd="1" destOrd="0" presId="urn:microsoft.com/office/officeart/2005/8/layout/hList1"/>
    <dgm:cxn modelId="{2913FC6D-A8B0-4BD9-B7B7-07F8D77C4718}" type="presParOf" srcId="{3470715B-87C1-4311-955B-F363EDF2F4BD}" destId="{25982B06-2AA4-4012-8C75-C00CE38C1756}" srcOrd="3" destOrd="0" presId="urn:microsoft.com/office/officeart/2005/8/layout/hList1"/>
    <dgm:cxn modelId="{608DDD34-164B-4D35-AD9E-E36B8E9B92B7}" type="presParOf" srcId="{3470715B-87C1-4311-955B-F363EDF2F4BD}" destId="{892DACE2-9267-4D4B-85C1-E3E6F362A958}" srcOrd="4" destOrd="0" presId="urn:microsoft.com/office/officeart/2005/8/layout/hList1"/>
    <dgm:cxn modelId="{B304D367-75FC-4292-ADB3-6DAFE0966800}" type="presParOf" srcId="{892DACE2-9267-4D4B-85C1-E3E6F362A958}" destId="{0C23A3C1-7D7B-45C9-82D5-576B10866321}" srcOrd="0" destOrd="0" presId="urn:microsoft.com/office/officeart/2005/8/layout/hList1"/>
    <dgm:cxn modelId="{E8598B95-20EE-4987-B981-80CCBF31A504}" type="presParOf" srcId="{892DACE2-9267-4D4B-85C1-E3E6F362A958}" destId="{6DF01573-C521-4AE7-962A-F7A36BCC868B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8221DBE-2C89-4C6B-B05C-382521DD99DD}" type="doc">
      <dgm:prSet loTypeId="urn:microsoft.com/office/officeart/2005/8/layout/hList1" loCatId="list" qsTypeId="urn:microsoft.com/office/officeart/2005/8/quickstyle/3d1" qsCatId="3D" csTypeId="urn:microsoft.com/office/officeart/2005/8/colors/colorful4" csCatId="colorful" phldr="1"/>
      <dgm:spPr/>
      <dgm:t>
        <a:bodyPr/>
        <a:lstStyle/>
        <a:p>
          <a:pPr rtl="1"/>
          <a:endParaRPr lang="he-IL"/>
        </a:p>
      </dgm:t>
    </dgm:pt>
    <dgm:pt modelId="{39DB0C69-721A-4F3F-B607-092E812A55B9}">
      <dgm:prSet phldrT="[Text]"/>
      <dgm:spPr/>
      <dgm:t>
        <a:bodyPr/>
        <a:lstStyle/>
        <a:p>
          <a:pPr rtl="1"/>
          <a:r>
            <a:rPr lang="he-IL" dirty="0" smtClean="0">
              <a:latin typeface="David" pitchFamily="34" charset="-79"/>
              <a:cs typeface="David" pitchFamily="34" charset="-79"/>
            </a:rPr>
            <a:t>במדבר</a:t>
          </a:r>
          <a:endParaRPr lang="he-IL" dirty="0">
            <a:latin typeface="David" pitchFamily="34" charset="-79"/>
            <a:cs typeface="David" pitchFamily="34" charset="-79"/>
          </a:endParaRPr>
        </a:p>
      </dgm:t>
    </dgm:pt>
    <dgm:pt modelId="{6B59A667-75A2-4EBF-AD36-5D50C776E98F}" type="parTrans" cxnId="{322E453B-7915-4487-82BE-A2E78061EA8C}">
      <dgm:prSet/>
      <dgm:spPr/>
      <dgm:t>
        <a:bodyPr/>
        <a:lstStyle/>
        <a:p>
          <a:pPr rtl="1"/>
          <a:endParaRPr lang="he-IL">
            <a:latin typeface="David" pitchFamily="34" charset="-79"/>
            <a:cs typeface="David" pitchFamily="34" charset="-79"/>
          </a:endParaRPr>
        </a:p>
      </dgm:t>
    </dgm:pt>
    <dgm:pt modelId="{A2FB1D51-C424-4FB5-A09E-5682A0055F89}" type="sibTrans" cxnId="{322E453B-7915-4487-82BE-A2E78061EA8C}">
      <dgm:prSet/>
      <dgm:spPr/>
      <dgm:t>
        <a:bodyPr/>
        <a:lstStyle/>
        <a:p>
          <a:pPr rtl="1"/>
          <a:endParaRPr lang="he-IL">
            <a:latin typeface="David" pitchFamily="34" charset="-79"/>
            <a:cs typeface="David" pitchFamily="34" charset="-79"/>
          </a:endParaRPr>
        </a:p>
      </dgm:t>
    </dgm:pt>
    <dgm:pt modelId="{141BA987-1AF2-43A7-9659-CCC0D8AC8BD7}">
      <dgm:prSet phldrT="[Text]"/>
      <dgm:spPr/>
      <dgm:t>
        <a:bodyPr/>
        <a:lstStyle/>
        <a:p>
          <a:pPr rtl="1"/>
          <a:r>
            <a:rPr lang="he-IL" dirty="0" smtClean="0">
              <a:latin typeface="David" pitchFamily="34" charset="-79"/>
              <a:cs typeface="David" pitchFamily="34" charset="-79"/>
            </a:rPr>
            <a:t>ערי מקלט = שפיכות דמים</a:t>
          </a:r>
          <a:endParaRPr lang="he-IL" dirty="0">
            <a:latin typeface="David" pitchFamily="34" charset="-79"/>
            <a:cs typeface="David" pitchFamily="34" charset="-79"/>
          </a:endParaRPr>
        </a:p>
      </dgm:t>
    </dgm:pt>
    <dgm:pt modelId="{475F97C3-F606-42B3-B889-9265BAB4486A}" type="parTrans" cxnId="{15AE3E36-E63D-469E-A43A-8F02D7B57EC9}">
      <dgm:prSet/>
      <dgm:spPr/>
      <dgm:t>
        <a:bodyPr/>
        <a:lstStyle/>
        <a:p>
          <a:pPr rtl="1"/>
          <a:endParaRPr lang="he-IL">
            <a:latin typeface="David" pitchFamily="34" charset="-79"/>
            <a:cs typeface="David" pitchFamily="34" charset="-79"/>
          </a:endParaRPr>
        </a:p>
      </dgm:t>
    </dgm:pt>
    <dgm:pt modelId="{226656A0-86CB-4DFC-B925-156B92276743}" type="sibTrans" cxnId="{15AE3E36-E63D-469E-A43A-8F02D7B57EC9}">
      <dgm:prSet/>
      <dgm:spPr/>
      <dgm:t>
        <a:bodyPr/>
        <a:lstStyle/>
        <a:p>
          <a:pPr rtl="1"/>
          <a:endParaRPr lang="he-IL">
            <a:latin typeface="David" pitchFamily="34" charset="-79"/>
            <a:cs typeface="David" pitchFamily="34" charset="-79"/>
          </a:endParaRPr>
        </a:p>
      </dgm:t>
    </dgm:pt>
    <dgm:pt modelId="{7921AD1C-FCA3-42F3-9C0F-00ED18B94ED0}">
      <dgm:prSet phldrT="[Text]"/>
      <dgm:spPr/>
      <dgm:t>
        <a:bodyPr/>
        <a:lstStyle/>
        <a:p>
          <a:pPr rtl="1"/>
          <a:r>
            <a:rPr lang="he-IL" dirty="0" smtClean="0">
              <a:latin typeface="David" pitchFamily="34" charset="-79"/>
              <a:cs typeface="David" pitchFamily="34" charset="-79"/>
            </a:rPr>
            <a:t>ויקרא</a:t>
          </a:r>
          <a:endParaRPr lang="he-IL" dirty="0">
            <a:latin typeface="David" pitchFamily="34" charset="-79"/>
            <a:cs typeface="David" pitchFamily="34" charset="-79"/>
          </a:endParaRPr>
        </a:p>
      </dgm:t>
    </dgm:pt>
    <dgm:pt modelId="{7FD98FED-DE14-4690-ADB1-8030C65385AD}" type="parTrans" cxnId="{13AF809F-2C3D-4085-A4CC-AE20E190356B}">
      <dgm:prSet/>
      <dgm:spPr/>
      <dgm:t>
        <a:bodyPr/>
        <a:lstStyle/>
        <a:p>
          <a:pPr rtl="1"/>
          <a:endParaRPr lang="he-IL">
            <a:latin typeface="David" pitchFamily="34" charset="-79"/>
            <a:cs typeface="David" pitchFamily="34" charset="-79"/>
          </a:endParaRPr>
        </a:p>
      </dgm:t>
    </dgm:pt>
    <dgm:pt modelId="{925C82FE-BA78-4F6B-9EC5-A15F28130CF6}" type="sibTrans" cxnId="{13AF809F-2C3D-4085-A4CC-AE20E190356B}">
      <dgm:prSet/>
      <dgm:spPr/>
      <dgm:t>
        <a:bodyPr/>
        <a:lstStyle/>
        <a:p>
          <a:pPr rtl="1"/>
          <a:endParaRPr lang="he-IL">
            <a:latin typeface="David" pitchFamily="34" charset="-79"/>
            <a:cs typeface="David" pitchFamily="34" charset="-79"/>
          </a:endParaRPr>
        </a:p>
      </dgm:t>
    </dgm:pt>
    <dgm:pt modelId="{21EFC246-A55F-432F-9127-87369E8E7BE3}">
      <dgm:prSet phldrT="[Text]"/>
      <dgm:spPr/>
      <dgm:t>
        <a:bodyPr/>
        <a:lstStyle/>
        <a:p>
          <a:pPr rtl="1"/>
          <a:r>
            <a:rPr lang="he-IL" dirty="0" smtClean="0">
              <a:latin typeface="David" pitchFamily="34" charset="-79"/>
              <a:cs typeface="David" pitchFamily="34" charset="-79"/>
            </a:rPr>
            <a:t>גילוי עריות</a:t>
          </a:r>
          <a:endParaRPr lang="he-IL" dirty="0">
            <a:latin typeface="David" pitchFamily="34" charset="-79"/>
            <a:cs typeface="David" pitchFamily="34" charset="-79"/>
          </a:endParaRPr>
        </a:p>
      </dgm:t>
    </dgm:pt>
    <dgm:pt modelId="{E1B0CDD6-4942-458D-92CD-748C3EC7EB02}" type="parTrans" cxnId="{FF93CCF3-F276-4C18-A37D-BED6B3751E27}">
      <dgm:prSet/>
      <dgm:spPr/>
      <dgm:t>
        <a:bodyPr/>
        <a:lstStyle/>
        <a:p>
          <a:pPr rtl="1"/>
          <a:endParaRPr lang="he-IL">
            <a:latin typeface="David" pitchFamily="34" charset="-79"/>
            <a:cs typeface="David" pitchFamily="34" charset="-79"/>
          </a:endParaRPr>
        </a:p>
      </dgm:t>
    </dgm:pt>
    <dgm:pt modelId="{56D2CC73-0289-400A-957F-1DACEC9C7371}" type="sibTrans" cxnId="{FF93CCF3-F276-4C18-A37D-BED6B3751E27}">
      <dgm:prSet/>
      <dgm:spPr/>
      <dgm:t>
        <a:bodyPr/>
        <a:lstStyle/>
        <a:p>
          <a:pPr rtl="1"/>
          <a:endParaRPr lang="he-IL">
            <a:latin typeface="David" pitchFamily="34" charset="-79"/>
            <a:cs typeface="David" pitchFamily="34" charset="-79"/>
          </a:endParaRPr>
        </a:p>
      </dgm:t>
    </dgm:pt>
    <dgm:pt modelId="{4563131B-DC77-404C-A3AC-A8054D58E4CB}">
      <dgm:prSet phldrT="[Text]"/>
      <dgm:spPr/>
      <dgm:t>
        <a:bodyPr/>
        <a:lstStyle/>
        <a:p>
          <a:pPr rtl="1"/>
          <a:r>
            <a:rPr lang="he-IL" dirty="0" smtClean="0">
              <a:latin typeface="David" pitchFamily="34" charset="-79"/>
              <a:cs typeface="David" pitchFamily="34" charset="-79"/>
            </a:rPr>
            <a:t>שמות</a:t>
          </a:r>
          <a:endParaRPr lang="he-IL" dirty="0">
            <a:latin typeface="David" pitchFamily="34" charset="-79"/>
            <a:cs typeface="David" pitchFamily="34" charset="-79"/>
          </a:endParaRPr>
        </a:p>
      </dgm:t>
    </dgm:pt>
    <dgm:pt modelId="{D4EDD9BB-7BB3-49E4-A76D-CBCAD733EF41}" type="parTrans" cxnId="{A3A455CE-A978-47BC-8604-B7F47004BEA8}">
      <dgm:prSet/>
      <dgm:spPr/>
      <dgm:t>
        <a:bodyPr/>
        <a:lstStyle/>
        <a:p>
          <a:pPr rtl="1"/>
          <a:endParaRPr lang="he-IL">
            <a:latin typeface="David" pitchFamily="34" charset="-79"/>
            <a:cs typeface="David" pitchFamily="34" charset="-79"/>
          </a:endParaRPr>
        </a:p>
      </dgm:t>
    </dgm:pt>
    <dgm:pt modelId="{8E4FF52E-9C7B-485D-9C1F-FA7C550E6777}" type="sibTrans" cxnId="{A3A455CE-A978-47BC-8604-B7F47004BEA8}">
      <dgm:prSet/>
      <dgm:spPr/>
      <dgm:t>
        <a:bodyPr/>
        <a:lstStyle/>
        <a:p>
          <a:pPr rtl="1"/>
          <a:endParaRPr lang="he-IL">
            <a:latin typeface="David" pitchFamily="34" charset="-79"/>
            <a:cs typeface="David" pitchFamily="34" charset="-79"/>
          </a:endParaRPr>
        </a:p>
      </dgm:t>
    </dgm:pt>
    <dgm:pt modelId="{96632069-49D0-446D-B0F9-A60608410064}">
      <dgm:prSet phldrT="[Text]"/>
      <dgm:spPr/>
      <dgm:t>
        <a:bodyPr/>
        <a:lstStyle/>
        <a:p>
          <a:pPr rtl="1"/>
          <a:r>
            <a:rPr lang="he-IL" dirty="0" smtClean="0">
              <a:latin typeface="David" pitchFamily="34" charset="-79"/>
              <a:cs typeface="David" pitchFamily="34" charset="-79"/>
            </a:rPr>
            <a:t>עגל הזהב = עבודה זרה</a:t>
          </a:r>
          <a:endParaRPr lang="he-IL" dirty="0">
            <a:latin typeface="David" pitchFamily="34" charset="-79"/>
            <a:cs typeface="David" pitchFamily="34" charset="-79"/>
          </a:endParaRPr>
        </a:p>
      </dgm:t>
    </dgm:pt>
    <dgm:pt modelId="{94FBF3D2-E649-4EC8-8331-630F4D58E2D3}" type="parTrans" cxnId="{78588FB9-3BFF-4E6F-B793-318315D03C1F}">
      <dgm:prSet/>
      <dgm:spPr/>
      <dgm:t>
        <a:bodyPr/>
        <a:lstStyle/>
        <a:p>
          <a:pPr rtl="1"/>
          <a:endParaRPr lang="he-IL">
            <a:latin typeface="David" pitchFamily="34" charset="-79"/>
            <a:cs typeface="David" pitchFamily="34" charset="-79"/>
          </a:endParaRPr>
        </a:p>
      </dgm:t>
    </dgm:pt>
    <dgm:pt modelId="{19D94EB0-9354-4C5B-A3E3-11317F543613}" type="sibTrans" cxnId="{78588FB9-3BFF-4E6F-B793-318315D03C1F}">
      <dgm:prSet/>
      <dgm:spPr/>
      <dgm:t>
        <a:bodyPr/>
        <a:lstStyle/>
        <a:p>
          <a:pPr rtl="1"/>
          <a:endParaRPr lang="he-IL">
            <a:latin typeface="David" pitchFamily="34" charset="-79"/>
            <a:cs typeface="David" pitchFamily="34" charset="-79"/>
          </a:endParaRPr>
        </a:p>
      </dgm:t>
    </dgm:pt>
    <dgm:pt modelId="{3470715B-87C1-4311-955B-F363EDF2F4BD}" type="pres">
      <dgm:prSet presAssocID="{28221DBE-2C89-4C6B-B05C-382521DD99D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F61C160E-A513-440A-A91E-700D02F91F48}" type="pres">
      <dgm:prSet presAssocID="{39DB0C69-721A-4F3F-B607-092E812A55B9}" presName="composite" presStyleCnt="0"/>
      <dgm:spPr/>
    </dgm:pt>
    <dgm:pt modelId="{5FC8B1DC-1E91-462A-86E7-A8CEEDDB4454}" type="pres">
      <dgm:prSet presAssocID="{39DB0C69-721A-4F3F-B607-092E812A55B9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E4ABA1BD-9A69-4905-8643-5D60D366C61D}" type="pres">
      <dgm:prSet presAssocID="{39DB0C69-721A-4F3F-B607-092E812A55B9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EA3F9189-57CE-4C88-B47E-00913B2326CB}" type="pres">
      <dgm:prSet presAssocID="{A2FB1D51-C424-4FB5-A09E-5682A0055F89}" presName="space" presStyleCnt="0"/>
      <dgm:spPr/>
    </dgm:pt>
    <dgm:pt modelId="{9874997D-1098-4269-94CF-0F896998CFC3}" type="pres">
      <dgm:prSet presAssocID="{7921AD1C-FCA3-42F3-9C0F-00ED18B94ED0}" presName="composite" presStyleCnt="0"/>
      <dgm:spPr/>
    </dgm:pt>
    <dgm:pt modelId="{B8F4B91D-52BE-43AB-8B51-D03534157FB7}" type="pres">
      <dgm:prSet presAssocID="{7921AD1C-FCA3-42F3-9C0F-00ED18B94ED0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968F6FA2-D002-452C-85EA-7BA2B2A6B088}" type="pres">
      <dgm:prSet presAssocID="{7921AD1C-FCA3-42F3-9C0F-00ED18B94ED0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25982B06-2AA4-4012-8C75-C00CE38C1756}" type="pres">
      <dgm:prSet presAssocID="{925C82FE-BA78-4F6B-9EC5-A15F28130CF6}" presName="space" presStyleCnt="0"/>
      <dgm:spPr/>
    </dgm:pt>
    <dgm:pt modelId="{892DACE2-9267-4D4B-85C1-E3E6F362A958}" type="pres">
      <dgm:prSet presAssocID="{4563131B-DC77-404C-A3AC-A8054D58E4CB}" presName="composite" presStyleCnt="0"/>
      <dgm:spPr/>
    </dgm:pt>
    <dgm:pt modelId="{0C23A3C1-7D7B-45C9-82D5-576B10866321}" type="pres">
      <dgm:prSet presAssocID="{4563131B-DC77-404C-A3AC-A8054D58E4CB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6DF01573-C521-4AE7-962A-F7A36BCC868B}" type="pres">
      <dgm:prSet presAssocID="{4563131B-DC77-404C-A3AC-A8054D58E4CB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322E453B-7915-4487-82BE-A2E78061EA8C}" srcId="{28221DBE-2C89-4C6B-B05C-382521DD99DD}" destId="{39DB0C69-721A-4F3F-B607-092E812A55B9}" srcOrd="0" destOrd="0" parTransId="{6B59A667-75A2-4EBF-AD36-5D50C776E98F}" sibTransId="{A2FB1D51-C424-4FB5-A09E-5682A0055F89}"/>
    <dgm:cxn modelId="{FF93CCF3-F276-4C18-A37D-BED6B3751E27}" srcId="{7921AD1C-FCA3-42F3-9C0F-00ED18B94ED0}" destId="{21EFC246-A55F-432F-9127-87369E8E7BE3}" srcOrd="0" destOrd="0" parTransId="{E1B0CDD6-4942-458D-92CD-748C3EC7EB02}" sibTransId="{56D2CC73-0289-400A-957F-1DACEC9C7371}"/>
    <dgm:cxn modelId="{DC4036FE-E17A-49EA-AED2-7F346B821370}" type="presOf" srcId="{28221DBE-2C89-4C6B-B05C-382521DD99DD}" destId="{3470715B-87C1-4311-955B-F363EDF2F4BD}" srcOrd="0" destOrd="0" presId="urn:microsoft.com/office/officeart/2005/8/layout/hList1"/>
    <dgm:cxn modelId="{043B7D17-5E54-48CF-9C43-F3C8AD3FED76}" type="presOf" srcId="{7921AD1C-FCA3-42F3-9C0F-00ED18B94ED0}" destId="{B8F4B91D-52BE-43AB-8B51-D03534157FB7}" srcOrd="0" destOrd="0" presId="urn:microsoft.com/office/officeart/2005/8/layout/hList1"/>
    <dgm:cxn modelId="{13AF809F-2C3D-4085-A4CC-AE20E190356B}" srcId="{28221DBE-2C89-4C6B-B05C-382521DD99DD}" destId="{7921AD1C-FCA3-42F3-9C0F-00ED18B94ED0}" srcOrd="1" destOrd="0" parTransId="{7FD98FED-DE14-4690-ADB1-8030C65385AD}" sibTransId="{925C82FE-BA78-4F6B-9EC5-A15F28130CF6}"/>
    <dgm:cxn modelId="{F12CAF66-EFC8-4123-BAE6-D8F87B5A16F5}" type="presOf" srcId="{39DB0C69-721A-4F3F-B607-092E812A55B9}" destId="{5FC8B1DC-1E91-462A-86E7-A8CEEDDB4454}" srcOrd="0" destOrd="0" presId="urn:microsoft.com/office/officeart/2005/8/layout/hList1"/>
    <dgm:cxn modelId="{78588FB9-3BFF-4E6F-B793-318315D03C1F}" srcId="{4563131B-DC77-404C-A3AC-A8054D58E4CB}" destId="{96632069-49D0-446D-B0F9-A60608410064}" srcOrd="0" destOrd="0" parTransId="{94FBF3D2-E649-4EC8-8331-630F4D58E2D3}" sibTransId="{19D94EB0-9354-4C5B-A3E3-11317F543613}"/>
    <dgm:cxn modelId="{D6536EFB-9FC3-407C-BE26-37D633BB256B}" type="presOf" srcId="{21EFC246-A55F-432F-9127-87369E8E7BE3}" destId="{968F6FA2-D002-452C-85EA-7BA2B2A6B088}" srcOrd="0" destOrd="0" presId="urn:microsoft.com/office/officeart/2005/8/layout/hList1"/>
    <dgm:cxn modelId="{15AE3E36-E63D-469E-A43A-8F02D7B57EC9}" srcId="{39DB0C69-721A-4F3F-B607-092E812A55B9}" destId="{141BA987-1AF2-43A7-9659-CCC0D8AC8BD7}" srcOrd="0" destOrd="0" parTransId="{475F97C3-F606-42B3-B889-9265BAB4486A}" sibTransId="{226656A0-86CB-4DFC-B925-156B92276743}"/>
    <dgm:cxn modelId="{7FD5A3DC-6C01-44D2-B6C2-4053FBA6FE71}" type="presOf" srcId="{96632069-49D0-446D-B0F9-A60608410064}" destId="{6DF01573-C521-4AE7-962A-F7A36BCC868B}" srcOrd="0" destOrd="0" presId="urn:microsoft.com/office/officeart/2005/8/layout/hList1"/>
    <dgm:cxn modelId="{A3A455CE-A978-47BC-8604-B7F47004BEA8}" srcId="{28221DBE-2C89-4C6B-B05C-382521DD99DD}" destId="{4563131B-DC77-404C-A3AC-A8054D58E4CB}" srcOrd="2" destOrd="0" parTransId="{D4EDD9BB-7BB3-49E4-A76D-CBCAD733EF41}" sibTransId="{8E4FF52E-9C7B-485D-9C1F-FA7C550E6777}"/>
    <dgm:cxn modelId="{9097B2FA-8288-4F30-8B33-90A74C6932D4}" type="presOf" srcId="{141BA987-1AF2-43A7-9659-CCC0D8AC8BD7}" destId="{E4ABA1BD-9A69-4905-8643-5D60D366C61D}" srcOrd="0" destOrd="0" presId="urn:microsoft.com/office/officeart/2005/8/layout/hList1"/>
    <dgm:cxn modelId="{77C88F5C-FEC0-41F5-9FC3-D8A05AA83C57}" type="presOf" srcId="{4563131B-DC77-404C-A3AC-A8054D58E4CB}" destId="{0C23A3C1-7D7B-45C9-82D5-576B10866321}" srcOrd="0" destOrd="0" presId="urn:microsoft.com/office/officeart/2005/8/layout/hList1"/>
    <dgm:cxn modelId="{AC605F2D-C364-4FC1-8239-9C2831C98818}" type="presParOf" srcId="{3470715B-87C1-4311-955B-F363EDF2F4BD}" destId="{F61C160E-A513-440A-A91E-700D02F91F48}" srcOrd="0" destOrd="0" presId="urn:microsoft.com/office/officeart/2005/8/layout/hList1"/>
    <dgm:cxn modelId="{97E0D547-1024-48E9-A5C1-23EE8367E0C4}" type="presParOf" srcId="{F61C160E-A513-440A-A91E-700D02F91F48}" destId="{5FC8B1DC-1E91-462A-86E7-A8CEEDDB4454}" srcOrd="0" destOrd="0" presId="urn:microsoft.com/office/officeart/2005/8/layout/hList1"/>
    <dgm:cxn modelId="{8A5A1EF4-69C8-44BA-A723-46C8DC77FB04}" type="presParOf" srcId="{F61C160E-A513-440A-A91E-700D02F91F48}" destId="{E4ABA1BD-9A69-4905-8643-5D60D366C61D}" srcOrd="1" destOrd="0" presId="urn:microsoft.com/office/officeart/2005/8/layout/hList1"/>
    <dgm:cxn modelId="{37D12886-D463-48C0-8515-EAC048F766B3}" type="presParOf" srcId="{3470715B-87C1-4311-955B-F363EDF2F4BD}" destId="{EA3F9189-57CE-4C88-B47E-00913B2326CB}" srcOrd="1" destOrd="0" presId="urn:microsoft.com/office/officeart/2005/8/layout/hList1"/>
    <dgm:cxn modelId="{B9363B5D-E495-4793-9992-79B5475BA8BD}" type="presParOf" srcId="{3470715B-87C1-4311-955B-F363EDF2F4BD}" destId="{9874997D-1098-4269-94CF-0F896998CFC3}" srcOrd="2" destOrd="0" presId="urn:microsoft.com/office/officeart/2005/8/layout/hList1"/>
    <dgm:cxn modelId="{7DBDAF96-9FCC-4B12-881B-D7B015E29134}" type="presParOf" srcId="{9874997D-1098-4269-94CF-0F896998CFC3}" destId="{B8F4B91D-52BE-43AB-8B51-D03534157FB7}" srcOrd="0" destOrd="0" presId="urn:microsoft.com/office/officeart/2005/8/layout/hList1"/>
    <dgm:cxn modelId="{554FE951-C374-4356-BE91-B5FAE072DAB6}" type="presParOf" srcId="{9874997D-1098-4269-94CF-0F896998CFC3}" destId="{968F6FA2-D002-452C-85EA-7BA2B2A6B088}" srcOrd="1" destOrd="0" presId="urn:microsoft.com/office/officeart/2005/8/layout/hList1"/>
    <dgm:cxn modelId="{1D1B60B4-0B87-4661-BB22-371D6ACECBA5}" type="presParOf" srcId="{3470715B-87C1-4311-955B-F363EDF2F4BD}" destId="{25982B06-2AA4-4012-8C75-C00CE38C1756}" srcOrd="3" destOrd="0" presId="urn:microsoft.com/office/officeart/2005/8/layout/hList1"/>
    <dgm:cxn modelId="{6D0E9361-E097-4346-AA6C-28E77BD99EFE}" type="presParOf" srcId="{3470715B-87C1-4311-955B-F363EDF2F4BD}" destId="{892DACE2-9267-4D4B-85C1-E3E6F362A958}" srcOrd="4" destOrd="0" presId="urn:microsoft.com/office/officeart/2005/8/layout/hList1"/>
    <dgm:cxn modelId="{88BCAC6E-D3B3-4DA9-833E-949C39A1E9EC}" type="presParOf" srcId="{892DACE2-9267-4D4B-85C1-E3E6F362A958}" destId="{0C23A3C1-7D7B-45C9-82D5-576B10866321}" srcOrd="0" destOrd="0" presId="urn:microsoft.com/office/officeart/2005/8/layout/hList1"/>
    <dgm:cxn modelId="{3FDB22F8-D810-497D-8AD8-92FB710A5B71}" type="presParOf" srcId="{892DACE2-9267-4D4B-85C1-E3E6F362A958}" destId="{6DF01573-C521-4AE7-962A-F7A36BCC868B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C8B1DC-1E91-462A-86E7-A8CEEDDB4454}">
      <dsp:nvSpPr>
        <dsp:cNvPr id="0" name=""/>
        <dsp:cNvSpPr/>
      </dsp:nvSpPr>
      <dsp:spPr>
        <a:xfrm>
          <a:off x="2714" y="119343"/>
          <a:ext cx="2646759" cy="1058703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76936" tIns="215392" rIns="376936" bIns="215392" numCol="1" spcCol="1270" anchor="ctr" anchorCtr="0">
          <a:noAutofit/>
        </a:bodyPr>
        <a:lstStyle/>
        <a:p>
          <a:pPr lvl="0" algn="ctr" defTabSz="2355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5300" kern="1200" dirty="0" smtClean="0">
              <a:latin typeface="David" pitchFamily="34" charset="-79"/>
              <a:cs typeface="David" pitchFamily="34" charset="-79"/>
            </a:rPr>
            <a:t>במדבר</a:t>
          </a:r>
          <a:endParaRPr lang="he-IL" sz="5300" kern="1200" dirty="0">
            <a:latin typeface="David" pitchFamily="34" charset="-79"/>
            <a:cs typeface="David" pitchFamily="34" charset="-79"/>
          </a:endParaRPr>
        </a:p>
      </dsp:txBody>
      <dsp:txXfrm>
        <a:off x="2714" y="119343"/>
        <a:ext cx="2646759" cy="1058703"/>
      </dsp:txXfrm>
    </dsp:sp>
    <dsp:sp modelId="{E4ABA1BD-9A69-4905-8643-5D60D366C61D}">
      <dsp:nvSpPr>
        <dsp:cNvPr id="0" name=""/>
        <dsp:cNvSpPr/>
      </dsp:nvSpPr>
      <dsp:spPr>
        <a:xfrm>
          <a:off x="2714" y="1178046"/>
          <a:ext cx="2646759" cy="3782610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82702" tIns="282702" rIns="376936" bIns="424053" numCol="1" spcCol="1270" anchor="t" anchorCtr="0">
          <a:noAutofit/>
        </a:bodyPr>
        <a:lstStyle/>
        <a:p>
          <a:pPr marL="285750" lvl="1" indent="-285750" algn="r" defTabSz="23558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e-IL" sz="5300" kern="1200" dirty="0" smtClean="0">
              <a:latin typeface="David" pitchFamily="34" charset="-79"/>
              <a:cs typeface="David" pitchFamily="34" charset="-79"/>
            </a:rPr>
            <a:t>?</a:t>
          </a:r>
          <a:endParaRPr lang="he-IL" sz="5300" kern="1200" dirty="0">
            <a:latin typeface="David" pitchFamily="34" charset="-79"/>
            <a:cs typeface="David" pitchFamily="34" charset="-79"/>
          </a:endParaRPr>
        </a:p>
      </dsp:txBody>
      <dsp:txXfrm>
        <a:off x="2714" y="1178046"/>
        <a:ext cx="2646759" cy="3782610"/>
      </dsp:txXfrm>
    </dsp:sp>
    <dsp:sp modelId="{B8F4B91D-52BE-43AB-8B51-D03534157FB7}">
      <dsp:nvSpPr>
        <dsp:cNvPr id="0" name=""/>
        <dsp:cNvSpPr/>
      </dsp:nvSpPr>
      <dsp:spPr>
        <a:xfrm>
          <a:off x="3020020" y="119343"/>
          <a:ext cx="2646759" cy="1058703"/>
        </a:xfrm>
        <a:prstGeom prst="rect">
          <a:avLst/>
        </a:prstGeom>
        <a:gradFill rotWithShape="0">
          <a:gsLst>
            <a:gs pos="0">
              <a:schemeClr val="accent4">
                <a:hueOff val="-2232385"/>
                <a:satOff val="13449"/>
                <a:lumOff val="1078"/>
                <a:alphaOff val="0"/>
                <a:shade val="51000"/>
                <a:satMod val="130000"/>
              </a:schemeClr>
            </a:gs>
            <a:gs pos="80000">
              <a:schemeClr val="accent4">
                <a:hueOff val="-2232385"/>
                <a:satOff val="13449"/>
                <a:lumOff val="1078"/>
                <a:alphaOff val="0"/>
                <a:shade val="93000"/>
                <a:satMod val="130000"/>
              </a:schemeClr>
            </a:gs>
            <a:gs pos="100000">
              <a:schemeClr val="accent4">
                <a:hueOff val="-2232385"/>
                <a:satOff val="13449"/>
                <a:lumOff val="1078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4">
              <a:hueOff val="-2232385"/>
              <a:satOff val="13449"/>
              <a:lumOff val="1078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76936" tIns="215392" rIns="376936" bIns="215392" numCol="1" spcCol="1270" anchor="ctr" anchorCtr="0">
          <a:noAutofit/>
        </a:bodyPr>
        <a:lstStyle/>
        <a:p>
          <a:pPr lvl="0" algn="ctr" defTabSz="2355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5300" kern="1200" dirty="0" smtClean="0">
              <a:latin typeface="David" pitchFamily="34" charset="-79"/>
              <a:cs typeface="David" pitchFamily="34" charset="-79"/>
            </a:rPr>
            <a:t>ויקרא</a:t>
          </a:r>
          <a:endParaRPr lang="he-IL" sz="5300" kern="1200" dirty="0">
            <a:latin typeface="David" pitchFamily="34" charset="-79"/>
            <a:cs typeface="David" pitchFamily="34" charset="-79"/>
          </a:endParaRPr>
        </a:p>
      </dsp:txBody>
      <dsp:txXfrm>
        <a:off x="3020020" y="119343"/>
        <a:ext cx="2646759" cy="1058703"/>
      </dsp:txXfrm>
    </dsp:sp>
    <dsp:sp modelId="{968F6FA2-D002-452C-85EA-7BA2B2A6B088}">
      <dsp:nvSpPr>
        <dsp:cNvPr id="0" name=""/>
        <dsp:cNvSpPr/>
      </dsp:nvSpPr>
      <dsp:spPr>
        <a:xfrm>
          <a:off x="3020020" y="1178046"/>
          <a:ext cx="2646759" cy="3782610"/>
        </a:xfrm>
        <a:prstGeom prst="rect">
          <a:avLst/>
        </a:prstGeom>
        <a:solidFill>
          <a:schemeClr val="accent4">
            <a:tint val="40000"/>
            <a:alpha val="90000"/>
            <a:hueOff val="-1972853"/>
            <a:satOff val="11079"/>
            <a:lumOff val="704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-1972853"/>
              <a:satOff val="11079"/>
              <a:lumOff val="704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82702" tIns="282702" rIns="376936" bIns="424053" numCol="1" spcCol="1270" anchor="t" anchorCtr="0">
          <a:noAutofit/>
        </a:bodyPr>
        <a:lstStyle/>
        <a:p>
          <a:pPr marL="285750" lvl="1" indent="-285750" algn="r" defTabSz="23558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e-IL" sz="5300" kern="1200" dirty="0" smtClean="0">
              <a:latin typeface="David" pitchFamily="34" charset="-79"/>
              <a:cs typeface="David" pitchFamily="34" charset="-79"/>
            </a:rPr>
            <a:t>גילוי עריות</a:t>
          </a:r>
          <a:endParaRPr lang="he-IL" sz="5300" kern="1200" dirty="0">
            <a:latin typeface="David" pitchFamily="34" charset="-79"/>
            <a:cs typeface="David" pitchFamily="34" charset="-79"/>
          </a:endParaRPr>
        </a:p>
      </dsp:txBody>
      <dsp:txXfrm>
        <a:off x="3020020" y="1178046"/>
        <a:ext cx="2646759" cy="3782610"/>
      </dsp:txXfrm>
    </dsp:sp>
    <dsp:sp modelId="{0C23A3C1-7D7B-45C9-82D5-576B10866321}">
      <dsp:nvSpPr>
        <dsp:cNvPr id="0" name=""/>
        <dsp:cNvSpPr/>
      </dsp:nvSpPr>
      <dsp:spPr>
        <a:xfrm>
          <a:off x="6037326" y="119343"/>
          <a:ext cx="2646759" cy="1058703"/>
        </a:xfrm>
        <a:prstGeom prst="rect">
          <a:avLst/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shade val="51000"/>
                <a:satMod val="130000"/>
              </a:schemeClr>
            </a:gs>
            <a:gs pos="80000">
              <a:schemeClr val="accent4">
                <a:hueOff val="-4464770"/>
                <a:satOff val="26899"/>
                <a:lumOff val="2156"/>
                <a:alphaOff val="0"/>
                <a:shade val="93000"/>
                <a:satMod val="13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4">
              <a:hueOff val="-4464770"/>
              <a:satOff val="26899"/>
              <a:lumOff val="2156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76936" tIns="215392" rIns="376936" bIns="215392" numCol="1" spcCol="1270" anchor="ctr" anchorCtr="0">
          <a:noAutofit/>
        </a:bodyPr>
        <a:lstStyle/>
        <a:p>
          <a:pPr lvl="0" algn="ctr" defTabSz="2355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5300" kern="1200" dirty="0" smtClean="0">
              <a:latin typeface="David" pitchFamily="34" charset="-79"/>
              <a:cs typeface="David" pitchFamily="34" charset="-79"/>
            </a:rPr>
            <a:t>שמות</a:t>
          </a:r>
          <a:endParaRPr lang="he-IL" sz="5300" kern="1200" dirty="0">
            <a:latin typeface="David" pitchFamily="34" charset="-79"/>
            <a:cs typeface="David" pitchFamily="34" charset="-79"/>
          </a:endParaRPr>
        </a:p>
      </dsp:txBody>
      <dsp:txXfrm>
        <a:off x="6037326" y="119343"/>
        <a:ext cx="2646759" cy="1058703"/>
      </dsp:txXfrm>
    </dsp:sp>
    <dsp:sp modelId="{6DF01573-C521-4AE7-962A-F7A36BCC868B}">
      <dsp:nvSpPr>
        <dsp:cNvPr id="0" name=""/>
        <dsp:cNvSpPr/>
      </dsp:nvSpPr>
      <dsp:spPr>
        <a:xfrm>
          <a:off x="6037326" y="1178046"/>
          <a:ext cx="2646759" cy="3782610"/>
        </a:xfrm>
        <a:prstGeom prst="rect">
          <a:avLst/>
        </a:prstGeom>
        <a:solidFill>
          <a:schemeClr val="accent4">
            <a:tint val="40000"/>
            <a:alpha val="90000"/>
            <a:hueOff val="-3945706"/>
            <a:satOff val="22157"/>
            <a:lumOff val="1408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-3945706"/>
              <a:satOff val="22157"/>
              <a:lumOff val="1408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82702" tIns="282702" rIns="376936" bIns="424053" numCol="1" spcCol="1270" anchor="t" anchorCtr="0">
          <a:noAutofit/>
        </a:bodyPr>
        <a:lstStyle/>
        <a:p>
          <a:pPr marL="285750" lvl="1" indent="-285750" algn="r" defTabSz="23558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e-IL" sz="5300" kern="1200" dirty="0" smtClean="0">
              <a:latin typeface="David" pitchFamily="34" charset="-79"/>
              <a:cs typeface="David" pitchFamily="34" charset="-79"/>
            </a:rPr>
            <a:t>עגל הזהב = עבודה זרה</a:t>
          </a:r>
          <a:endParaRPr lang="he-IL" sz="5300" kern="1200" dirty="0">
            <a:latin typeface="David" pitchFamily="34" charset="-79"/>
            <a:cs typeface="David" pitchFamily="34" charset="-79"/>
          </a:endParaRPr>
        </a:p>
      </dsp:txBody>
      <dsp:txXfrm>
        <a:off x="6037326" y="1178046"/>
        <a:ext cx="2646759" cy="378261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3DA4CFFF-1A92-44C1-A42D-1E197C7EFD4D}" type="datetimeFigureOut">
              <a:rPr lang="he-IL" smtClean="0"/>
              <a:t>י"ג/תשרי/תשע"ד</a:t>
            </a:fld>
            <a:endParaRPr lang="he-I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2F3C9ACD-6B45-4FC5-9E07-74A062D419A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26522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he-IL" sz="115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מנשה ויאשיהו</a:t>
            </a:r>
            <a:endParaRPr lang="he-IL" sz="11500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1"/>
          <p:cNvSpPr txBox="1"/>
          <p:nvPr/>
        </p:nvSpPr>
        <p:spPr>
          <a:xfrm>
            <a:off x="899592" y="5906869"/>
            <a:ext cx="7344816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he-IL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en-GB" dirty="0"/>
              <a:t>© </a:t>
            </a:r>
            <a:r>
              <a:rPr lang="en-GB" dirty="0" err="1"/>
              <a:t>Shaalvim</a:t>
            </a:r>
            <a:r>
              <a:rPr lang="en-GB" dirty="0"/>
              <a:t> For Women and Rabbi </a:t>
            </a:r>
            <a:r>
              <a:rPr lang="en-GB" dirty="0" err="1"/>
              <a:t>Menachem</a:t>
            </a:r>
            <a:r>
              <a:rPr lang="en-GB" dirty="0"/>
              <a:t> </a:t>
            </a:r>
            <a:r>
              <a:rPr lang="en-GB" dirty="0" err="1"/>
              <a:t>Leibtag</a:t>
            </a:r>
            <a:r>
              <a:rPr lang="en-GB" dirty="0"/>
              <a:t>.</a:t>
            </a:r>
            <a:endParaRPr lang="en-US" dirty="0"/>
          </a:p>
          <a:p>
            <a:pPr algn="ctr" rtl="0"/>
            <a:r>
              <a:rPr lang="en-GB" dirty="0"/>
              <a:t>Please feel free to use and share but please give credit to the above parties.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5176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48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 Does the </a:t>
            </a:r>
            <a:r>
              <a:rPr lang="en-GB" sz="4800" b="1" dirty="0" err="1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Shechina</a:t>
            </a:r>
            <a:r>
              <a:rPr lang="en-GB" sz="48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Leave?</a:t>
            </a:r>
            <a:endParaRPr lang="he-IL" sz="4800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371771755"/>
              </p:ext>
            </p:extLst>
          </p:nvPr>
        </p:nvGraphicFramePr>
        <p:xfrm>
          <a:off x="228600" y="1397000"/>
          <a:ext cx="8686800" cy="4394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7200" y="5791200"/>
            <a:ext cx="8153400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GB" sz="2400" b="1" dirty="0" smtClean="0">
                <a:solidFill>
                  <a:schemeClr val="accent3"/>
                </a:solidFill>
              </a:rPr>
              <a:t>These are the three things that caused the </a:t>
            </a:r>
            <a:r>
              <a:rPr lang="en-GB" sz="2400" b="1" dirty="0" err="1" smtClean="0">
                <a:solidFill>
                  <a:schemeClr val="accent3"/>
                </a:solidFill>
              </a:rPr>
              <a:t>Churban</a:t>
            </a:r>
            <a:r>
              <a:rPr lang="en-GB" sz="2400" b="1" dirty="0" smtClean="0">
                <a:solidFill>
                  <a:schemeClr val="accent3"/>
                </a:solidFill>
              </a:rPr>
              <a:t> during the times of </a:t>
            </a:r>
            <a:r>
              <a:rPr lang="en-GB" sz="2400" b="1" dirty="0" err="1" smtClean="0">
                <a:solidFill>
                  <a:schemeClr val="accent3"/>
                </a:solidFill>
              </a:rPr>
              <a:t>Menashe</a:t>
            </a:r>
            <a:r>
              <a:rPr lang="en-GB" sz="2400" b="1" dirty="0" smtClean="0">
                <a:solidFill>
                  <a:schemeClr val="accent3"/>
                </a:solidFill>
              </a:rPr>
              <a:t>. </a:t>
            </a:r>
            <a:endParaRPr lang="he-IL" sz="2400" b="1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7647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04800"/>
            <a:ext cx="8229600" cy="1143000"/>
          </a:xfrm>
        </p:spPr>
        <p:txBody>
          <a:bodyPr>
            <a:normAutofit/>
          </a:bodyPr>
          <a:lstStyle/>
          <a:p>
            <a:r>
              <a:rPr lang="he-IL" sz="48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מלכים ב פרק כא</a:t>
            </a:r>
            <a:endParaRPr lang="he-IL" sz="4800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3200" y="533400"/>
            <a:ext cx="6248400" cy="4525963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ג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b="1" dirty="0">
                <a:solidFill>
                  <a:schemeClr val="accent6"/>
                </a:solidFill>
                <a:cs typeface="David" pitchFamily="34" charset="-79"/>
              </a:rPr>
              <a:t>וַיָּשָׁב וַיִּבֶן אֶת-הַבָּמוֹת אֲשֶׁר אִבַּד חִזְקִיָּהוּ אָבִיו וַיָּקֶם מִזְבְּחֹת לַבַּעַל וַיַּעַשׂ אֲשֵׁרָה כַּאֲשֶׁר עָשָׂה אַחְאָב מֶלֶךְ יִשְׂרָאֵל וַיִּשְׁתַּחוּ לְכָל-צְבָא הַשָּׁמַיִם וַיַּעֲבֹד אֹתָם. </a:t>
            </a:r>
            <a:endParaRPr lang="en-US" sz="2000" b="1" dirty="0">
              <a:solidFill>
                <a:schemeClr val="accent6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ד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b="1" dirty="0">
                <a:solidFill>
                  <a:schemeClr val="accent5"/>
                </a:solidFill>
                <a:cs typeface="David" pitchFamily="34" charset="-79"/>
              </a:rPr>
              <a:t>וּבָנָה מִזְבְּחֹת בְּבֵית יְהוָה אֲשֶׁר אָמַר יְהוָה בִּירוּשָׁלִַם אָשִׂים אֶת-שְׁמִי. </a:t>
            </a:r>
            <a:endParaRPr lang="he-IL" sz="2000" b="1" dirty="0" smtClean="0">
              <a:solidFill>
                <a:schemeClr val="accent5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ה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b="1" dirty="0">
                <a:solidFill>
                  <a:schemeClr val="accent5"/>
                </a:solidFill>
                <a:cs typeface="David" pitchFamily="34" charset="-79"/>
              </a:rPr>
              <a:t>וַיִּבֶן מִזְבְּחוֹת לְכָל-צְבָא הַשָּׁמָיִם בִּשְׁתֵּי חַצְרוֹת בֵּית-יְהוָה. </a:t>
            </a:r>
            <a:endParaRPr lang="en-US" sz="2000" b="1" dirty="0">
              <a:solidFill>
                <a:schemeClr val="accent5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ו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b="1" dirty="0">
                <a:solidFill>
                  <a:schemeClr val="accent4"/>
                </a:solidFill>
                <a:cs typeface="David" pitchFamily="34" charset="-79"/>
              </a:rPr>
              <a:t>וְהֶעֱבִיר אֶת-בְּנוֹ בָּאֵשׁ וְעוֹנֵן וְנִחֵשׁ וְעָשָׂה אוֹב וְיִדְּעֹנִים הִרְבָּה לַעֲשׂוֹת הָרַע בְּעֵינֵי יְהוָה לְהַכְעִיס. </a:t>
            </a:r>
            <a:endParaRPr lang="en-US" sz="2000" b="1" dirty="0">
              <a:solidFill>
                <a:schemeClr val="accent4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ז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וַיָּשֶׂם אֶת-פֶּסֶל הָאֲשֵׁרָה אֲשֶׁר עָשָׂה בַּבַּיִת אֲשֶׁר אָמַר יְהוָה אֶל-דָּוִד וְאֶל-שְׁלֹמֹה בְנוֹ בַּבַּיִת הַזֶּה וּבִירוּשָׁלִַם אֲשֶׁר בָּחַרְתִּי מִכֹּל שִׁבְטֵי יִשְׂרָאֵל אָשִׂים אֶת-שְׁמִי לְעוֹלָם.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ח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וְלֹא אֹסִיף לְהָנִיד רֶגֶל יִשְׂרָאֵל מִן-הָאֲדָמָה אֲשֶׁר נָתַתִּי לַאֲבוֹתָם רַק אִם-יִשְׁמְרוּ לַעֲשׂוֹת כְּכֹל אֲשֶׁר צִוִּיתִים וּלְכָל-הַתּוֹרָה אֲשֶׁר-צִוָּה אֹתָם עַבְדִּי מֹשֶׁה. </a:t>
            </a:r>
            <a:endParaRPr lang="en-US" sz="2000" dirty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ט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b="1" dirty="0">
                <a:solidFill>
                  <a:schemeClr val="accent2"/>
                </a:solidFill>
                <a:cs typeface="David" pitchFamily="34" charset="-79"/>
              </a:rPr>
              <a:t>וְלֹא שָׁמֵעוּ וַיַּתְעֵם מְנַשֶּׁה לַעֲשׂוֹת אֶת-הָרָע מִן-הַגּוֹיִם אֲשֶׁר הִשְׁמִיד יְהוָה מִפְּנֵי בְּנֵי יִשְׂרָאֵל</a:t>
            </a:r>
            <a:r>
              <a:rPr lang="he-IL" sz="2000" b="1" dirty="0" smtClean="0">
                <a:solidFill>
                  <a:schemeClr val="accent2"/>
                </a:solidFill>
                <a:cs typeface="David" pitchFamily="34" charset="-79"/>
              </a:rPr>
              <a:t>.</a:t>
            </a:r>
          </a:p>
          <a:p>
            <a:pPr marL="0" indent="0" algn="r" rtl="1">
              <a:buNone/>
            </a:pPr>
            <a:r>
              <a:rPr lang="he-IL" sz="2000" b="1" dirty="0" smtClean="0">
                <a:solidFill>
                  <a:schemeClr val="accent2"/>
                </a:solidFill>
                <a:cs typeface="David" pitchFamily="34" charset="-79"/>
              </a:rPr>
              <a:t> </a:t>
            </a:r>
            <a:r>
              <a:rPr lang="he-IL" sz="2000" b="1" dirty="0">
                <a:cs typeface="David" pitchFamily="34" charset="-79"/>
              </a:rPr>
              <a:t>י</a:t>
            </a:r>
            <a:r>
              <a:rPr lang="he-IL" sz="2000" dirty="0">
                <a:cs typeface="David" pitchFamily="34" charset="-79"/>
              </a:rPr>
              <a:t> וַיְדַבֵּר יְהוָה בְּיַד-עֲבָדָיו הַנְּבִיאִים לֵאמֹר. </a:t>
            </a:r>
          </a:p>
          <a:p>
            <a:pPr marL="0" indent="0" algn="r" rtl="1">
              <a:buNone/>
            </a:pPr>
            <a:r>
              <a:rPr lang="he-IL" sz="2000" b="1" dirty="0">
                <a:cs typeface="David" pitchFamily="34" charset="-79"/>
              </a:rPr>
              <a:t>יא</a:t>
            </a:r>
            <a:r>
              <a:rPr lang="he-IL" sz="2000" dirty="0">
                <a:cs typeface="David" pitchFamily="34" charset="-79"/>
              </a:rPr>
              <a:t> יַעַן אֲשֶׁר עָשָׂה מְנַשֶּׁה מֶלֶךְ-יְהוּדָה הַתֹּעֵבוֹת הָאֵלֶּה הֵרַע מִכֹּל אֲשֶׁר-עָשׂוּ הָאֱמֹרִי אֲשֶׁר לְפָנָיו וַיַּחֲטִא גַם-אֶת-יְהוּדָה בְּגִלּוּלָיו</a:t>
            </a:r>
            <a:r>
              <a:rPr lang="he-IL" sz="2000" dirty="0" smtClean="0">
                <a:cs typeface="David" pitchFamily="34" charset="-79"/>
              </a:rPr>
              <a:t>.</a:t>
            </a:r>
            <a:endParaRPr lang="en-US" sz="2000" dirty="0">
              <a:cs typeface="David" pitchFamily="34" charset="-79"/>
            </a:endParaRPr>
          </a:p>
        </p:txBody>
      </p:sp>
      <p:sp>
        <p:nvSpPr>
          <p:cNvPr id="4" name="Right Arrow Callout 3"/>
          <p:cNvSpPr/>
          <p:nvPr/>
        </p:nvSpPr>
        <p:spPr>
          <a:xfrm>
            <a:off x="40342" y="524435"/>
            <a:ext cx="2931458" cy="770965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90592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They have a </a:t>
            </a:r>
            <a:r>
              <a:rPr lang="en-GB" sz="2000" dirty="0" err="1" smtClean="0"/>
              <a:t>mizbeach</a:t>
            </a:r>
            <a:r>
              <a:rPr lang="en-GB" sz="2000" dirty="0" smtClean="0"/>
              <a:t> for every god.</a:t>
            </a:r>
            <a:endParaRPr lang="he-IL" sz="2000" dirty="0"/>
          </a:p>
        </p:txBody>
      </p:sp>
      <p:sp>
        <p:nvSpPr>
          <p:cNvPr id="5" name="Right Arrow Callout 4"/>
          <p:cNvSpPr/>
          <p:nvPr/>
        </p:nvSpPr>
        <p:spPr>
          <a:xfrm>
            <a:off x="35860" y="1447800"/>
            <a:ext cx="3088340" cy="1371600"/>
          </a:xfrm>
          <a:prstGeom prst="rightArrowCallout">
            <a:avLst>
              <a:gd name="adj1" fmla="val 25000"/>
              <a:gd name="adj2" fmla="val 25000"/>
              <a:gd name="adj3" fmla="val 13000"/>
              <a:gd name="adj4" fmla="val 91203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The same house that is supposed to be dedicated to G-d is filled with idol worship.</a:t>
            </a:r>
            <a:endParaRPr lang="he-IL" sz="2000" dirty="0"/>
          </a:p>
        </p:txBody>
      </p:sp>
      <p:sp>
        <p:nvSpPr>
          <p:cNvPr id="6" name="Right Arrow Callout 5"/>
          <p:cNvSpPr/>
          <p:nvPr/>
        </p:nvSpPr>
        <p:spPr>
          <a:xfrm>
            <a:off x="40342" y="2971800"/>
            <a:ext cx="2702858" cy="1905000"/>
          </a:xfrm>
          <a:prstGeom prst="rightArrowCallout">
            <a:avLst>
              <a:gd name="adj1" fmla="val 25000"/>
              <a:gd name="adj2" fmla="val 25000"/>
              <a:gd name="adj3" fmla="val 12330"/>
              <a:gd name="adj4" fmla="val 89396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err="1" smtClean="0"/>
              <a:t>Menashe</a:t>
            </a:r>
            <a:r>
              <a:rPr lang="en-GB" sz="2000" dirty="0" smtClean="0"/>
              <a:t> saw that despite his father being a </a:t>
            </a:r>
            <a:r>
              <a:rPr lang="en-GB" sz="2000" dirty="0" err="1" smtClean="0"/>
              <a:t>tzaddik</a:t>
            </a:r>
            <a:r>
              <a:rPr lang="en-GB" sz="2000" dirty="0" smtClean="0"/>
              <a:t>, things were bad. He now acts in a way to anger G-d. </a:t>
            </a:r>
            <a:endParaRPr lang="he-IL" sz="2000" dirty="0"/>
          </a:p>
        </p:txBody>
      </p:sp>
      <p:sp>
        <p:nvSpPr>
          <p:cNvPr id="7" name="Right Arrow Callout 6"/>
          <p:cNvSpPr/>
          <p:nvPr/>
        </p:nvSpPr>
        <p:spPr>
          <a:xfrm>
            <a:off x="40342" y="5029200"/>
            <a:ext cx="2626658" cy="1371600"/>
          </a:xfrm>
          <a:prstGeom prst="rightArrowCallout">
            <a:avLst>
              <a:gd name="adj1" fmla="val 25000"/>
              <a:gd name="adj2" fmla="val 25000"/>
              <a:gd name="adj3" fmla="val 15196"/>
              <a:gd name="adj4" fmla="val 89360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They are behaving worse than all the nations that G-d destroyed. </a:t>
            </a:r>
            <a:endParaRPr lang="he-IL" sz="2000" dirty="0"/>
          </a:p>
        </p:txBody>
      </p:sp>
    </p:spTree>
    <p:extLst>
      <p:ext uri="{BB962C8B-B14F-4D97-AF65-F5344CB8AC3E}">
        <p14:creationId xmlns:p14="http://schemas.microsoft.com/office/powerpoint/2010/main" val="882288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  <p:bldP spid="6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>
            <a:normAutofit/>
          </a:bodyPr>
          <a:lstStyle/>
          <a:p>
            <a:r>
              <a:rPr lang="he-IL" sz="60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מלכים ב פרק כא</a:t>
            </a:r>
            <a:endParaRPr lang="he-IL" sz="6000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8991600" cy="4525963"/>
          </a:xfrm>
        </p:spPr>
        <p:txBody>
          <a:bodyPr>
            <a:noAutofit/>
          </a:bodyPr>
          <a:lstStyle/>
          <a:p>
            <a:pPr marL="0" indent="0" algn="ctr" rtl="1">
              <a:buNone/>
            </a:pPr>
            <a:r>
              <a:rPr lang="en-GB" sz="2000" b="1" u="sng" dirty="0" smtClean="0">
                <a:solidFill>
                  <a:schemeClr val="accent3"/>
                </a:solidFill>
                <a:cs typeface="David" pitchFamily="34" charset="-79"/>
              </a:rPr>
              <a:t>The Sentence:</a:t>
            </a:r>
            <a:endParaRPr lang="en-US" sz="2000" b="1" u="sng" dirty="0">
              <a:solidFill>
                <a:schemeClr val="accent3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en-GB" sz="2000" dirty="0">
                <a:cs typeface="David" pitchFamily="34" charset="-79"/>
              </a:rPr>
              <a:t> </a:t>
            </a:r>
            <a:r>
              <a:rPr lang="he-IL" sz="2000" b="1" dirty="0">
                <a:cs typeface="David" pitchFamily="34" charset="-79"/>
              </a:rPr>
              <a:t>יב</a:t>
            </a:r>
            <a:r>
              <a:rPr lang="he-IL" sz="2000" dirty="0">
                <a:cs typeface="David" pitchFamily="34" charset="-79"/>
              </a:rPr>
              <a:t> </a:t>
            </a:r>
            <a:r>
              <a:rPr lang="he-IL" sz="2000" b="1" dirty="0">
                <a:solidFill>
                  <a:schemeClr val="accent1"/>
                </a:solidFill>
                <a:cs typeface="David" pitchFamily="34" charset="-79"/>
              </a:rPr>
              <a:t>לָכֵן כֹּה-אָמַר יְהוָה אֱלֹהֵי יִשְׂרָאֵל הִנְנִי מֵבִיא רָעָה </a:t>
            </a:r>
            <a:r>
              <a:rPr lang="he-IL" sz="2000" b="1" dirty="0" smtClean="0">
                <a:solidFill>
                  <a:schemeClr val="accent1"/>
                </a:solidFill>
                <a:cs typeface="David" pitchFamily="34" charset="-79"/>
              </a:rPr>
              <a:t>עַל-יְרוּשָׁלִַם</a:t>
            </a:r>
          </a:p>
          <a:p>
            <a:pPr marL="0" indent="0" algn="r" rtl="1">
              <a:buNone/>
            </a:pPr>
            <a:r>
              <a:rPr lang="he-IL" sz="2000" b="1" dirty="0" smtClean="0">
                <a:solidFill>
                  <a:schemeClr val="accent1"/>
                </a:solidFill>
                <a:cs typeface="David" pitchFamily="34" charset="-79"/>
              </a:rPr>
              <a:t>וִיהוּדָה </a:t>
            </a:r>
            <a:r>
              <a:rPr lang="he-IL" sz="2000" b="1" dirty="0">
                <a:solidFill>
                  <a:schemeClr val="accent1"/>
                </a:solidFill>
                <a:cs typeface="David" pitchFamily="34" charset="-79"/>
              </a:rPr>
              <a:t>אֲשֶׁר </a:t>
            </a:r>
            <a:r>
              <a:rPr lang="he-IL" sz="2000" b="1" dirty="0" smtClean="0">
                <a:solidFill>
                  <a:schemeClr val="accent1"/>
                </a:solidFill>
                <a:cs typeface="David" pitchFamily="34" charset="-79"/>
              </a:rPr>
              <a:t>כָּל-שֹׁמְעָהּ </a:t>
            </a:r>
            <a:r>
              <a:rPr lang="he-IL" sz="2000" b="1" dirty="0">
                <a:solidFill>
                  <a:schemeClr val="accent1"/>
                </a:solidFill>
                <a:cs typeface="David" pitchFamily="34" charset="-79"/>
              </a:rPr>
              <a:t>תִּצַּלְנָה שְׁתֵּי אָזְנָיו. </a:t>
            </a:r>
            <a:endParaRPr lang="en-US" sz="2000" b="1" dirty="0">
              <a:solidFill>
                <a:schemeClr val="accent1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יג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וְנָטִיתִי עַל-יְרוּשָׁלִַם אֵת קָו שֹׁמְרוֹן וְאֶת-מִשְׁקֹלֶת בֵּית אַחְאָב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dirty="0" smtClean="0">
                <a:cs typeface="David" pitchFamily="34" charset="-79"/>
              </a:rPr>
              <a:t>וּמָחִיתִי </a:t>
            </a:r>
            <a:r>
              <a:rPr lang="he-IL" sz="2000" dirty="0">
                <a:cs typeface="David" pitchFamily="34" charset="-79"/>
              </a:rPr>
              <a:t>אֶת-יְרוּשָׁלִַם כַּאֲשֶׁר-יִמְחֶה אֶת-הַצַּלַּחַת מָחָה וְהָפַךְ עַל-פָּנֶיהָ. </a:t>
            </a:r>
            <a:endParaRPr lang="en-US" sz="2000" dirty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יד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b="1" dirty="0">
                <a:solidFill>
                  <a:schemeClr val="accent6"/>
                </a:solidFill>
                <a:cs typeface="David" pitchFamily="34" charset="-79"/>
              </a:rPr>
              <a:t>וְנָטַשְׁתִּי אֵת שְׁאֵרִית נַחֲלָתִי וּנְתַתִּים בְּיַד אֹיְבֵיהֶם וְהָיוּ לְבַז </a:t>
            </a:r>
            <a:endParaRPr lang="he-IL" sz="2000" b="1" dirty="0" smtClean="0">
              <a:solidFill>
                <a:schemeClr val="accent6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solidFill>
                  <a:schemeClr val="accent6"/>
                </a:solidFill>
                <a:cs typeface="David" pitchFamily="34" charset="-79"/>
              </a:rPr>
              <a:t>וְלִמְשִׁסָּה </a:t>
            </a:r>
            <a:r>
              <a:rPr lang="he-IL" sz="2000" b="1" dirty="0">
                <a:solidFill>
                  <a:schemeClr val="accent6"/>
                </a:solidFill>
                <a:cs typeface="David" pitchFamily="34" charset="-79"/>
              </a:rPr>
              <a:t>לְכָל-אֹיְבֵיהֶם. </a:t>
            </a:r>
            <a:endParaRPr lang="en-US" sz="2000" b="1" dirty="0">
              <a:solidFill>
                <a:schemeClr val="accent6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טו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יַעַן אֲשֶׁר עָשׂוּ אֶת-הָרַע בְּעֵינַי וַיִּהְיוּ מַכְעִסִים אֹתִי מִן-הַיּוֹם אֲשֶׁר יָצְאוּ אֲבוֹתָם מִמִּצְרַיִם וְעַד הַיּוֹם הַזֶּה.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טז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וְגַם דָּם נָקִי שָׁפַךְ מְנַשֶּׁה הַרְבֵּה מְאֹד עַד אֲשֶׁר-מִלֵּא אֶת-יְרוּשָׁלִַם פֶּה לָפֶה לְבַד מֵחַטָּאתוֹ אֲשֶׁר הֶחֱטִיא אֶת-יְהוּדָה לַעֲשׂוֹת הָרַע בְּעֵינֵי יְהוָה. </a:t>
            </a:r>
            <a:endParaRPr lang="en-US" sz="2000" dirty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יז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וְיֶתֶר דִּבְרֵי מְנַשֶּׁה וְכָל-אֲשֶׁר עָשָׂה וְחַטָּאתוֹ אֲשֶׁר חָטָא הֲלֹא-הֵם כְּתוּבִים עַל-סֵפֶר דִּבְרֵי הַיָּמִים לְמַלְכֵי יְהוּדָה.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יח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וַיִּשְׁכַּב מְנַשֶּׁה עִם-אֲבֹתָיו וַיִּקָּבֵר בְּגַן-בֵּיתוֹ בְּגַן-עֻזָּא וַיִּמְלֹךְ אָמוֹן בְּנוֹ תַּחְתָּיו</a:t>
            </a:r>
            <a:r>
              <a:rPr lang="he-IL" sz="2000" dirty="0" smtClean="0">
                <a:cs typeface="David" pitchFamily="34" charset="-79"/>
              </a:rPr>
              <a:t>.</a:t>
            </a:r>
          </a:p>
          <a:p>
            <a:pPr marL="0" indent="0" algn="ctr" rtl="1">
              <a:buNone/>
            </a:pPr>
            <a:r>
              <a:rPr lang="he-IL" sz="2400" b="1" dirty="0" smtClean="0">
                <a:solidFill>
                  <a:schemeClr val="accent3"/>
                </a:solidFill>
                <a:cs typeface="David" pitchFamily="34" charset="-79"/>
              </a:rPr>
              <a:t> </a:t>
            </a:r>
            <a:r>
              <a:rPr lang="he-IL" sz="2400" b="1" dirty="0">
                <a:solidFill>
                  <a:schemeClr val="accent3"/>
                </a:solidFill>
                <a:cs typeface="David" pitchFamily="34" charset="-79"/>
              </a:rPr>
              <a:t/>
            </a:r>
            <a:br>
              <a:rPr lang="he-IL" sz="2400" b="1" dirty="0">
                <a:solidFill>
                  <a:schemeClr val="accent3"/>
                </a:solidFill>
                <a:cs typeface="David" pitchFamily="34" charset="-79"/>
              </a:rPr>
            </a:br>
            <a:r>
              <a:rPr lang="en-GB" sz="2400" b="1" dirty="0" smtClean="0">
                <a:solidFill>
                  <a:schemeClr val="accent3"/>
                </a:solidFill>
                <a:cs typeface="David" pitchFamily="34" charset="-79"/>
              </a:rPr>
              <a:t>We now expect </a:t>
            </a:r>
            <a:r>
              <a:rPr lang="en-GB" sz="2400" b="1" dirty="0" err="1" smtClean="0">
                <a:solidFill>
                  <a:schemeClr val="accent3"/>
                </a:solidFill>
                <a:cs typeface="David" pitchFamily="34" charset="-79"/>
              </a:rPr>
              <a:t>churban</a:t>
            </a:r>
            <a:r>
              <a:rPr lang="en-GB" sz="2400" b="1" dirty="0" smtClean="0">
                <a:solidFill>
                  <a:schemeClr val="accent3"/>
                </a:solidFill>
                <a:cs typeface="David" pitchFamily="34" charset="-79"/>
              </a:rPr>
              <a:t> during the reign of </a:t>
            </a:r>
            <a:r>
              <a:rPr lang="en-GB" sz="2400" b="1" dirty="0" err="1" smtClean="0">
                <a:solidFill>
                  <a:schemeClr val="accent3"/>
                </a:solidFill>
                <a:cs typeface="David" pitchFamily="34" charset="-79"/>
              </a:rPr>
              <a:t>Menashe</a:t>
            </a:r>
            <a:r>
              <a:rPr lang="en-GB" sz="2400" b="1" dirty="0" smtClean="0">
                <a:solidFill>
                  <a:schemeClr val="accent3"/>
                </a:solidFill>
                <a:cs typeface="David" pitchFamily="34" charset="-79"/>
              </a:rPr>
              <a:t>.</a:t>
            </a:r>
            <a:endParaRPr lang="en-US" sz="2400" b="1" dirty="0">
              <a:solidFill>
                <a:schemeClr val="accent3"/>
              </a:solidFill>
              <a:cs typeface="David" pitchFamily="34" charset="-79"/>
            </a:endParaRPr>
          </a:p>
        </p:txBody>
      </p:sp>
      <p:sp>
        <p:nvSpPr>
          <p:cNvPr id="4" name="Right Arrow Callout 3"/>
          <p:cNvSpPr/>
          <p:nvPr/>
        </p:nvSpPr>
        <p:spPr>
          <a:xfrm>
            <a:off x="40342" y="1219200"/>
            <a:ext cx="3088342" cy="1223683"/>
          </a:xfrm>
          <a:prstGeom prst="rightArrowCallout">
            <a:avLst>
              <a:gd name="adj1" fmla="val 25000"/>
              <a:gd name="adj2" fmla="val 25000"/>
              <a:gd name="adj3" fmla="val 14011"/>
              <a:gd name="adj4" fmla="val 90592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Anyone who hears of the bad things that will happen to </a:t>
            </a:r>
            <a:r>
              <a:rPr lang="en-GB" sz="2000" dirty="0" err="1" smtClean="0"/>
              <a:t>Yerushalayim</a:t>
            </a:r>
            <a:r>
              <a:rPr lang="en-GB" sz="2000" dirty="0" smtClean="0"/>
              <a:t>, his ears will ring. </a:t>
            </a:r>
            <a:endParaRPr lang="he-IL" sz="2000" dirty="0"/>
          </a:p>
        </p:txBody>
      </p:sp>
      <p:sp>
        <p:nvSpPr>
          <p:cNvPr id="5" name="Right Arrow Callout 4"/>
          <p:cNvSpPr/>
          <p:nvPr/>
        </p:nvSpPr>
        <p:spPr>
          <a:xfrm>
            <a:off x="40344" y="2743200"/>
            <a:ext cx="3088340" cy="838200"/>
          </a:xfrm>
          <a:prstGeom prst="rightArrowCallout">
            <a:avLst>
              <a:gd name="adj1" fmla="val 25000"/>
              <a:gd name="adj2" fmla="val 25000"/>
              <a:gd name="adj3" fmla="val 13000"/>
              <a:gd name="adj4" fmla="val 91203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The remainder will be abandoned.</a:t>
            </a:r>
            <a:endParaRPr lang="he-IL" sz="2000" dirty="0"/>
          </a:p>
        </p:txBody>
      </p:sp>
    </p:spTree>
    <p:extLst>
      <p:ext uri="{BB962C8B-B14F-4D97-AF65-F5344CB8AC3E}">
        <p14:creationId xmlns:p14="http://schemas.microsoft.com/office/powerpoint/2010/main" val="3367397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>
            <a:normAutofit/>
          </a:bodyPr>
          <a:lstStyle/>
          <a:p>
            <a:pPr rtl="1"/>
            <a:r>
              <a:rPr lang="he-IL" sz="54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דברי הימים ב פרק לג</a:t>
            </a:r>
            <a:endParaRPr lang="he-IL" sz="5400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09600"/>
            <a:ext cx="8839200" cy="4525963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י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וַיְדַבֵּר יְהוָה אֶל-מְנַשֶּׁה וְאֶל-עַמּוֹ וְלֹא הִקְשִׁיבוּ.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יא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וַיָּבֵא יְהוָה עֲלֵיהֶם אֶת-שָׂרֵי הַצָּבָא אֲשֶׁר לְמֶלֶךְ אַשּׁוּר וַיִּלְכְּדוּ אֶת-מְנַשֶּׁה בַּחֹחִים וַיַּאַסְרֻהוּ בַּנְחֻשְׁתַּיִם וַיּוֹלִיכֻהוּ בָּבֶלָה.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יב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וּכְהָצֵר לוֹ חִלָּה אֶת-פְּנֵי יְהוָה אֱלֹהָיו וַיִּכָּנַע מְאֹד מִלִּפְנֵי אֱלֹהֵי אֲבֹתָיו.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יג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וַיִּתְפַּלֵּל אֵלָיו וַיֵּעָתֶר לוֹ וַיִּשְׁמַע תְּחִנָּתוֹ וַיְשִׁיבֵהוּ יְרוּשָׁלִַם לְמַלְכוּתוֹ וַיֵּדַע מְנַשֶּׁה כִּי יְהוָה הוּא הָאֱלֹהִים.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יד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וְאַחֲרֵי-כֵן בָּנָה חוֹמָה חִיצוֹנָה לְעִיר-דָּוִיד מַעְרָבָה לְגִיחוֹן בַּנַּחַל וְלָבוֹא בְשַׁעַר הַדָּגִים וְסָבַב לָעֹפֶל וַיַּגְבִּיהֶהָ מְאֹד וַיָּשֶׂם שָׂרֵי-חַיִל בְּכָל-הֶעָרִים הַבְּצֻרוֹת בִּיהוּדָה.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טו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וַיָּסַר אֶת-אֱלֹהֵי הַנֵּכָר וְאֶת-הַסֶּמֶל מִבֵּית יְהוָה וְכָל-הַמִּזְבְּחוֹת אֲשֶׁר בָּנָה בְּהַר בֵּית-יְהוָה וּבִירוּשָׁלִָם וַיַּשְׁלֵךְ חוּצָה לָעִיר.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טז</a:t>
            </a:r>
            <a:r>
              <a:rPr lang="he-IL" sz="2000" dirty="0" smtClean="0">
                <a:cs typeface="David" pitchFamily="34" charset="-79"/>
              </a:rPr>
              <a:t> וַיִּבֶן </a:t>
            </a:r>
            <a:r>
              <a:rPr lang="he-IL" sz="2000" dirty="0">
                <a:cs typeface="David" pitchFamily="34" charset="-79"/>
              </a:rPr>
              <a:t>אֶת-מִזְבַּח יְהוָה וַיִּזְבַּח עָלָיו זִבְחֵי שְׁלָמִים וְתוֹדָה וַיֹּאמֶר לִיהוּדָה לַעֲבוֹד אֶת-יְהוָה אֱלֹהֵי יִשְׂרָאֵל.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יז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אֲבָל עוֹד הָעָם זֹבְחִים בַּבָּמוֹת רַק לַיהוָה אֱלֹהֵיהֶם.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יח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וְיֶתֶר דִּבְרֵי מְנַשֶּׁה וּתְפִלָּתוֹ אֶל-אֱלֹהָיו וְדִבְרֵי הַחֹזִים הַמְדַבְּרִים אֵלָיו בְּשֵׁם יְהוָה אֱלֹהֵי יִשְׂרָאֵל הִנָּם עַל-דִּבְרֵי מַלְכֵי יִשְׂרָאֵל.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יט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וּתְפִלָּתוֹ וְהֵעָתֶר-לוֹ וְכָל-חַטָּאתוֹ וּמַעְלוֹ וְהַמְּקֹמוֹת אֲשֶׁר בָּנָה בָהֶם בָּמוֹת וְהֶעֱמִיד הָאֲשֵׁרִים וְהַפְּסִלִים לִפְנֵי הִכָּנְעוֹ הִנָּם כְּתוּבִים עַל דִּבְרֵי חוֹזָי.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כ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וַיִּשְׁכַּב מְנַשֶּׁה עִם-אֲבֹתָיו וַיִּקְבְּרֻהוּ בֵּיתוֹ וַיִּמְלֹךְ אָמוֹן בְּנוֹ תַּחְתָּיו. </a:t>
            </a:r>
          </a:p>
        </p:txBody>
      </p:sp>
    </p:spTree>
    <p:extLst>
      <p:ext uri="{BB962C8B-B14F-4D97-AF65-F5344CB8AC3E}">
        <p14:creationId xmlns:p14="http://schemas.microsoft.com/office/powerpoint/2010/main" val="1513200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943600"/>
          </a:xfrm>
        </p:spPr>
        <p:txBody>
          <a:bodyPr anchor="ctr">
            <a:noAutofit/>
          </a:bodyPr>
          <a:lstStyle/>
          <a:p>
            <a:r>
              <a:rPr lang="en-GB" b="1" dirty="0">
                <a:solidFill>
                  <a:schemeClr val="accent2"/>
                </a:solidFill>
                <a:cs typeface="David" pitchFamily="34" charset="-79"/>
              </a:rPr>
              <a:t>This is not recorded in </a:t>
            </a:r>
            <a:r>
              <a:rPr lang="en-GB" b="1" dirty="0" err="1">
                <a:solidFill>
                  <a:schemeClr val="accent2"/>
                </a:solidFill>
                <a:cs typeface="David" pitchFamily="34" charset="-79"/>
              </a:rPr>
              <a:t>Sefer</a:t>
            </a:r>
            <a:r>
              <a:rPr lang="en-GB" b="1" dirty="0">
                <a:solidFill>
                  <a:schemeClr val="accent2"/>
                </a:solidFill>
                <a:cs typeface="David" pitchFamily="34" charset="-79"/>
              </a:rPr>
              <a:t> </a:t>
            </a:r>
            <a:r>
              <a:rPr lang="en-GB" b="1" dirty="0" err="1">
                <a:solidFill>
                  <a:schemeClr val="accent2"/>
                </a:solidFill>
                <a:cs typeface="David" pitchFamily="34" charset="-79"/>
              </a:rPr>
              <a:t>Melachim</a:t>
            </a:r>
            <a:r>
              <a:rPr lang="en-GB" b="1" dirty="0">
                <a:solidFill>
                  <a:schemeClr val="accent2"/>
                </a:solidFill>
                <a:cs typeface="David" pitchFamily="34" charset="-79"/>
              </a:rPr>
              <a:t>.</a:t>
            </a:r>
          </a:p>
          <a:p>
            <a:endParaRPr lang="en-GB" b="1" dirty="0" smtClean="0">
              <a:solidFill>
                <a:schemeClr val="accent2"/>
              </a:solidFill>
              <a:cs typeface="David" pitchFamily="34" charset="-79"/>
            </a:endParaRPr>
          </a:p>
          <a:p>
            <a:r>
              <a:rPr lang="en-GB" b="1" dirty="0" err="1" smtClean="0">
                <a:solidFill>
                  <a:schemeClr val="accent3"/>
                </a:solidFill>
                <a:cs typeface="David" pitchFamily="34" charset="-79"/>
              </a:rPr>
              <a:t>Menashe</a:t>
            </a:r>
            <a:r>
              <a:rPr lang="en-GB" b="1" dirty="0" smtClean="0">
                <a:solidFill>
                  <a:schemeClr val="accent3"/>
                </a:solidFill>
                <a:cs typeface="David" pitchFamily="34" charset="-79"/>
              </a:rPr>
              <a:t> get taken into exile to </a:t>
            </a:r>
            <a:r>
              <a:rPr lang="en-GB" b="1" dirty="0" err="1" smtClean="0">
                <a:solidFill>
                  <a:schemeClr val="accent3"/>
                </a:solidFill>
                <a:cs typeface="David" pitchFamily="34" charset="-79"/>
              </a:rPr>
              <a:t>Bavel</a:t>
            </a:r>
            <a:r>
              <a:rPr lang="en-GB" b="1" dirty="0" smtClean="0">
                <a:solidFill>
                  <a:schemeClr val="accent3"/>
                </a:solidFill>
                <a:cs typeface="David" pitchFamily="34" charset="-79"/>
              </a:rPr>
              <a:t>.</a:t>
            </a:r>
          </a:p>
          <a:p>
            <a:endParaRPr lang="en-GB" b="1" dirty="0" smtClean="0">
              <a:solidFill>
                <a:schemeClr val="accent2"/>
              </a:solidFill>
              <a:cs typeface="David" pitchFamily="34" charset="-79"/>
            </a:endParaRPr>
          </a:p>
          <a:p>
            <a:r>
              <a:rPr lang="en-GB" b="1" dirty="0" smtClean="0">
                <a:solidFill>
                  <a:schemeClr val="accent2"/>
                </a:solidFill>
                <a:cs typeface="David" pitchFamily="34" charset="-79"/>
              </a:rPr>
              <a:t>Things had to get really bad to make </a:t>
            </a:r>
            <a:r>
              <a:rPr lang="en-GB" b="1" dirty="0" err="1" smtClean="0">
                <a:solidFill>
                  <a:schemeClr val="accent2"/>
                </a:solidFill>
                <a:cs typeface="David" pitchFamily="34" charset="-79"/>
              </a:rPr>
              <a:t>Menashe</a:t>
            </a:r>
            <a:r>
              <a:rPr lang="en-GB" b="1" dirty="0" smtClean="0">
                <a:solidFill>
                  <a:schemeClr val="accent2"/>
                </a:solidFill>
                <a:cs typeface="David" pitchFamily="34" charset="-79"/>
              </a:rPr>
              <a:t> change. He prays to G-d, does teshuva and is brought back.</a:t>
            </a:r>
          </a:p>
          <a:p>
            <a:endParaRPr lang="en-GB" b="1" dirty="0" smtClean="0">
              <a:solidFill>
                <a:schemeClr val="accent2"/>
              </a:solidFill>
              <a:cs typeface="David" pitchFamily="34" charset="-79"/>
            </a:endParaRPr>
          </a:p>
          <a:p>
            <a:r>
              <a:rPr lang="en-GB" b="1" dirty="0" smtClean="0">
                <a:solidFill>
                  <a:schemeClr val="accent3"/>
                </a:solidFill>
                <a:cs typeface="David" pitchFamily="34" charset="-79"/>
              </a:rPr>
              <a:t>He returns and fixes</a:t>
            </a:r>
            <a:r>
              <a:rPr lang="en-GB" b="1" dirty="0">
                <a:solidFill>
                  <a:schemeClr val="accent3"/>
                </a:solidFill>
                <a:cs typeface="David" pitchFamily="34" charset="-79"/>
              </a:rPr>
              <a:t> </a:t>
            </a:r>
            <a:r>
              <a:rPr lang="en-GB" b="1" dirty="0" smtClean="0">
                <a:solidFill>
                  <a:schemeClr val="accent3"/>
                </a:solidFill>
                <a:cs typeface="David" pitchFamily="34" charset="-79"/>
              </a:rPr>
              <a:t>up </a:t>
            </a:r>
            <a:r>
              <a:rPr lang="en-GB" b="1" dirty="0" err="1" smtClean="0">
                <a:solidFill>
                  <a:schemeClr val="accent3"/>
                </a:solidFill>
                <a:cs typeface="David" pitchFamily="34" charset="-79"/>
              </a:rPr>
              <a:t>Yerushalayim</a:t>
            </a:r>
            <a:r>
              <a:rPr lang="en-GB" b="1" dirty="0" smtClean="0">
                <a:solidFill>
                  <a:schemeClr val="accent3"/>
                </a:solidFill>
                <a:cs typeface="David" pitchFamily="34" charset="-79"/>
              </a:rPr>
              <a:t> again.</a:t>
            </a:r>
            <a:endParaRPr lang="he-IL" b="1" dirty="0" smtClean="0">
              <a:solidFill>
                <a:schemeClr val="accent3"/>
              </a:solidFill>
              <a:cs typeface="David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618130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pPr rtl="1"/>
            <a:r>
              <a:rPr lang="he-IL" sz="54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דברי הימים ב פרק לג</a:t>
            </a:r>
            <a:endParaRPr lang="he-IL" sz="5400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5029200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he-IL" sz="2200" b="1" dirty="0" smtClean="0">
                <a:cs typeface="David" pitchFamily="34" charset="-79"/>
              </a:rPr>
              <a:t>כא</a:t>
            </a:r>
            <a:r>
              <a:rPr lang="he-IL" sz="2200" dirty="0" smtClean="0">
                <a:cs typeface="David" pitchFamily="34" charset="-79"/>
              </a:rPr>
              <a:t> </a:t>
            </a:r>
            <a:r>
              <a:rPr lang="he-IL" sz="2200" dirty="0">
                <a:cs typeface="David" pitchFamily="34" charset="-79"/>
              </a:rPr>
              <a:t>בֶּן-עֶשְׂרִים וּשְׁתַּיִם שָׁנָה אָמוֹן בְּמָלְכוֹ וּשְׁתַּיִם שָׁנִים מָלַךְ בִּירוּשָׁלִָם. </a:t>
            </a:r>
            <a:endParaRPr lang="he-IL" sz="22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200" b="1" dirty="0" smtClean="0">
                <a:cs typeface="David" pitchFamily="34" charset="-79"/>
              </a:rPr>
              <a:t>כב</a:t>
            </a:r>
            <a:r>
              <a:rPr lang="he-IL" sz="2200" dirty="0" smtClean="0">
                <a:cs typeface="David" pitchFamily="34" charset="-79"/>
              </a:rPr>
              <a:t> </a:t>
            </a:r>
            <a:r>
              <a:rPr lang="he-IL" sz="2200" dirty="0">
                <a:cs typeface="David" pitchFamily="34" charset="-79"/>
              </a:rPr>
              <a:t>וַיַּעַשׂ הָרַע בְּעֵינֵי יְהוָה כַּאֲשֶׁר עָשָׂה מְנַשֶּׁה אָבִיו וּלְכָל-הַפְּסִילִים אֲשֶׁר עָשָׂה מְנַשֶּׁה אָבִיו זִבַּח אָמוֹן וַיַּעַבְדֵם. </a:t>
            </a:r>
            <a:endParaRPr lang="he-IL" sz="22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200" b="1" dirty="0" smtClean="0">
                <a:cs typeface="David" pitchFamily="34" charset="-79"/>
              </a:rPr>
              <a:t>כג</a:t>
            </a:r>
            <a:r>
              <a:rPr lang="he-IL" sz="2200" dirty="0" smtClean="0">
                <a:cs typeface="David" pitchFamily="34" charset="-79"/>
              </a:rPr>
              <a:t> </a:t>
            </a:r>
            <a:r>
              <a:rPr lang="he-IL" sz="2200" dirty="0">
                <a:cs typeface="David" pitchFamily="34" charset="-79"/>
              </a:rPr>
              <a:t>וְלֹא נִכְנַע מִלִּפְנֵי יְהוָה כְּהִכָּנַע מְנַשֶּׁה אָבִיו כִּי הוּא אָמוֹן הִרְבָּה אַשְׁמָה. </a:t>
            </a:r>
          </a:p>
          <a:p>
            <a:pPr marL="0" indent="0" algn="r" rtl="1">
              <a:buNone/>
            </a:pPr>
            <a:r>
              <a:rPr lang="he-IL" sz="2200" b="1" dirty="0" smtClean="0">
                <a:cs typeface="David" pitchFamily="34" charset="-79"/>
              </a:rPr>
              <a:t>כד</a:t>
            </a:r>
            <a:r>
              <a:rPr lang="he-IL" sz="2200" dirty="0" smtClean="0">
                <a:cs typeface="David" pitchFamily="34" charset="-79"/>
              </a:rPr>
              <a:t> </a:t>
            </a:r>
            <a:r>
              <a:rPr lang="he-IL" sz="2200" dirty="0">
                <a:cs typeface="David" pitchFamily="34" charset="-79"/>
              </a:rPr>
              <a:t>וַיִּקְשְׁרוּ עָלָיו עֲבָדָיו וַיְמִיתֻהוּ בְּבֵיתוֹ. </a:t>
            </a:r>
            <a:endParaRPr lang="he-IL" sz="22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200" b="1" dirty="0" smtClean="0">
                <a:cs typeface="David" pitchFamily="34" charset="-79"/>
              </a:rPr>
              <a:t>כה</a:t>
            </a:r>
            <a:r>
              <a:rPr lang="he-IL" sz="2200" dirty="0" smtClean="0">
                <a:cs typeface="David" pitchFamily="34" charset="-79"/>
              </a:rPr>
              <a:t> </a:t>
            </a:r>
            <a:r>
              <a:rPr lang="he-IL" sz="2200" dirty="0">
                <a:cs typeface="David" pitchFamily="34" charset="-79"/>
              </a:rPr>
              <a:t>וַיַּכּוּ עַם-הָאָרֶץ אֵת כָּל-הַקֹּשְׁרִים עַל-הַמֶּלֶךְ אָמוֹן וַיַּמְלִיכוּ עַם-הָאָרֶץ אֶת-יֹאשִׁיָּהוּ בְנוֹ תַּחְתָּיו</a:t>
            </a:r>
            <a:r>
              <a:rPr lang="he-IL" sz="2200" dirty="0" smtClean="0">
                <a:cs typeface="David" pitchFamily="34" charset="-79"/>
              </a:rPr>
              <a:t>.</a:t>
            </a:r>
          </a:p>
          <a:p>
            <a:pPr marL="0" indent="0" algn="r" rtl="1">
              <a:buNone/>
            </a:pPr>
            <a:endParaRPr lang="he-IL" sz="2000" dirty="0">
              <a:cs typeface="David" pitchFamily="34" charset="-79"/>
            </a:endParaRPr>
          </a:p>
          <a:p>
            <a:pPr marL="0" indent="0" algn="ctr">
              <a:buNone/>
            </a:pPr>
            <a:r>
              <a:rPr lang="en-GB" sz="2400" b="1" dirty="0" err="1" smtClean="0">
                <a:solidFill>
                  <a:schemeClr val="accent3"/>
                </a:solidFill>
                <a:cs typeface="David" pitchFamily="34" charset="-79"/>
              </a:rPr>
              <a:t>Amon</a:t>
            </a:r>
            <a:r>
              <a:rPr lang="en-GB" sz="2400" b="1" dirty="0" smtClean="0">
                <a:solidFill>
                  <a:schemeClr val="accent3"/>
                </a:solidFill>
                <a:cs typeface="David" pitchFamily="34" charset="-79"/>
              </a:rPr>
              <a:t>, his son, returns to the bad ways.</a:t>
            </a:r>
          </a:p>
          <a:p>
            <a:pPr marL="0" indent="0" algn="ctr">
              <a:buNone/>
            </a:pPr>
            <a:r>
              <a:rPr lang="en-GB" sz="2400" b="1" dirty="0" smtClean="0">
                <a:solidFill>
                  <a:schemeClr val="accent3"/>
                </a:solidFill>
                <a:cs typeface="David" pitchFamily="34" charset="-79"/>
              </a:rPr>
              <a:t>He is assassinated before the people of the land kill the assassins.</a:t>
            </a:r>
            <a:r>
              <a:rPr lang="he-IL" sz="2400" b="1" dirty="0" smtClean="0">
                <a:solidFill>
                  <a:schemeClr val="accent3"/>
                </a:solidFill>
                <a:cs typeface="David" pitchFamily="34" charset="-79"/>
              </a:rPr>
              <a:t> </a:t>
            </a:r>
            <a:endParaRPr lang="he-IL" sz="2400" b="1" dirty="0">
              <a:solidFill>
                <a:schemeClr val="accent3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endParaRPr lang="he-IL" sz="2000" dirty="0">
              <a:cs typeface="David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673974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1"/>
            <a:r>
              <a:rPr lang="he-IL" sz="60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דברי הימים ב פרק לד</a:t>
            </a:r>
            <a:endParaRPr lang="he-IL" sz="6000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9400" y="1447800"/>
            <a:ext cx="6172200" cy="4525963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א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בֶּן-שְׁמוֹנֶה שָׁנִים יֹאשִׁיָּהוּ בְמָלְכוֹ וּשְׁלֹשִׁים וְאַחַת שָׁנָה מָלַךְ בִּירוּשָׁלִָם.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ב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וַיַּעַשׂ הַיָּשָׁר בְּעֵינֵי יְהוָה וַיֵּלֶךְ בְּדַרְכֵי דָּוִיד אָבִיו וְלֹא-סָר יָמִין וּשְׂמֹאול. </a:t>
            </a:r>
            <a:endParaRPr lang="en-US" sz="2000" dirty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>
                <a:cs typeface="David" pitchFamily="34" charset="-79"/>
              </a:rPr>
              <a:t>ג</a:t>
            </a:r>
            <a:r>
              <a:rPr lang="he-IL" sz="2000" dirty="0">
                <a:cs typeface="David" pitchFamily="34" charset="-79"/>
              </a:rPr>
              <a:t> </a:t>
            </a:r>
            <a:r>
              <a:rPr lang="he-IL" sz="2000" b="1" dirty="0">
                <a:solidFill>
                  <a:schemeClr val="accent1"/>
                </a:solidFill>
                <a:cs typeface="David" pitchFamily="34" charset="-79"/>
              </a:rPr>
              <a:t>וּבִשְׁמוֹנֶה שָׁנִים לְמָלְכוֹ וְהוּא עוֹדֶנּוּ נַעַר הֵחֵל לִדְרוֹשׁ לֵאלֹהֵי דָּוִיד אָבִיו וּבִשְׁתֵּים עֶשְׂרֵה שָׁנָה הֵחֵל לְטַהֵר אֶת-יְהוּדָה וִירוּשָׁלִַם מִן-הַבָּמוֹת וְהָאֲשֵׁרִים וְהַפְּסִלִים וְהַמַּסֵּכוֹת. </a:t>
            </a:r>
            <a:endParaRPr lang="en-US" sz="2000" b="1" dirty="0">
              <a:solidFill>
                <a:schemeClr val="accent1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ד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וַיְנַתְּצוּ לְפָנָיו אֵת מִזְבְּחוֹת הַבְּעָלִים וְהַחַמָּנִים אֲשֶׁר-לְמַעְלָה מֵעֲלֵיהֶם גִּדֵּעַ וְהָאֲשֵׁרִים וְהַפְּסִלִים וְהַמַּסֵּכוֹת שִׁבַּר וְהֵדַק וַיִּזְרֹק עַל-פְּנֵי הַקְּבָרִים הַזֹּבְחִים לָהֶם.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ה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וְעַצְמוֹת כֹּהֲנִים שָׂרַף </a:t>
            </a:r>
            <a:r>
              <a:rPr lang="he-IL" sz="2000" dirty="0" smtClean="0">
                <a:cs typeface="David" pitchFamily="34" charset="-79"/>
              </a:rPr>
              <a:t>עַל-מִזְבְּחוֹתָם </a:t>
            </a:r>
            <a:r>
              <a:rPr lang="he-IL" sz="2000" dirty="0">
                <a:cs typeface="David" pitchFamily="34" charset="-79"/>
              </a:rPr>
              <a:t>וַיְטַהֵר אֶת-יְהוּדָה וְאֶת-יְרוּשָׁלִָם.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ו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b="1" dirty="0">
                <a:solidFill>
                  <a:schemeClr val="accent6"/>
                </a:solidFill>
                <a:cs typeface="David" pitchFamily="34" charset="-79"/>
              </a:rPr>
              <a:t>וּבְעָרֵי מְנַשֶּׁה וְאֶפְרַיִם וְשִׁמְעוֹן וְעַד-נַפְתָּלִי </a:t>
            </a:r>
            <a:r>
              <a:rPr lang="he-IL" sz="2000" b="1" dirty="0" smtClean="0">
                <a:solidFill>
                  <a:schemeClr val="accent6"/>
                </a:solidFill>
                <a:cs typeface="David" pitchFamily="34" charset="-79"/>
              </a:rPr>
              <a:t> בְּחַרְבֹתֵיהֶם </a:t>
            </a:r>
            <a:r>
              <a:rPr lang="he-IL" sz="2000" b="1" dirty="0">
                <a:solidFill>
                  <a:schemeClr val="accent6"/>
                </a:solidFill>
                <a:cs typeface="David" pitchFamily="34" charset="-79"/>
              </a:rPr>
              <a:t>סָבִיב. </a:t>
            </a:r>
            <a:endParaRPr lang="en-US" sz="2000" b="1" dirty="0">
              <a:solidFill>
                <a:schemeClr val="accent6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ז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וַיְנַתֵּץ אֶת-הַמִּזְבְּחוֹת וְאֶת-הָאֲשֵׁרִים וְהַפְּסִלִים כִּתַּת לְהֵדַק וְכָל-הַחַמָּנִים גִּדַּע בְּכָל-אֶרֶץ יִשְׂרָאֵל וַיָּשָׁב לִירוּשָׁלִָם. </a:t>
            </a:r>
            <a:br>
              <a:rPr lang="he-IL" sz="2000" dirty="0">
                <a:cs typeface="David" pitchFamily="34" charset="-79"/>
              </a:rPr>
            </a:br>
            <a:endParaRPr lang="he-IL" sz="2000" dirty="0">
              <a:cs typeface="David" pitchFamily="34" charset="-79"/>
            </a:endParaRPr>
          </a:p>
        </p:txBody>
      </p:sp>
      <p:sp>
        <p:nvSpPr>
          <p:cNvPr id="4" name="Right Arrow Callout 3"/>
          <p:cNvSpPr/>
          <p:nvPr/>
        </p:nvSpPr>
        <p:spPr>
          <a:xfrm>
            <a:off x="152400" y="1676400"/>
            <a:ext cx="2590800" cy="2514600"/>
          </a:xfrm>
          <a:prstGeom prst="rightArrowCallout">
            <a:avLst>
              <a:gd name="adj1" fmla="val 25000"/>
              <a:gd name="adj2" fmla="val 25000"/>
              <a:gd name="adj3" fmla="val 12647"/>
              <a:gd name="adj4" fmla="val 84332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He becomes king when he is 8 years old. At the age of 16, he begins seeking G-d. At 20, he starts removing idol worship.</a:t>
            </a:r>
            <a:endParaRPr lang="he-IL" sz="2000" dirty="0"/>
          </a:p>
        </p:txBody>
      </p:sp>
      <p:sp>
        <p:nvSpPr>
          <p:cNvPr id="5" name="Right Arrow Callout 4"/>
          <p:cNvSpPr/>
          <p:nvPr/>
        </p:nvSpPr>
        <p:spPr>
          <a:xfrm>
            <a:off x="152400" y="5257800"/>
            <a:ext cx="2590800" cy="12192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79867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He is recapturing the land from </a:t>
            </a:r>
            <a:r>
              <a:rPr lang="en-GB" sz="2000" dirty="0" err="1" smtClean="0"/>
              <a:t>Ashor</a:t>
            </a:r>
            <a:r>
              <a:rPr lang="en-GB" sz="2000" dirty="0" smtClean="0"/>
              <a:t>.</a:t>
            </a:r>
            <a:endParaRPr lang="he-IL" sz="2000" dirty="0"/>
          </a:p>
        </p:txBody>
      </p:sp>
    </p:spTree>
    <p:extLst>
      <p:ext uri="{BB962C8B-B14F-4D97-AF65-F5344CB8AC3E}">
        <p14:creationId xmlns:p14="http://schemas.microsoft.com/office/powerpoint/2010/main" val="2355810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1"/>
            <a:r>
              <a:rPr lang="he-IL" sz="60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דברי הימים ב פרק לד</a:t>
            </a:r>
            <a:endParaRPr lang="he-IL" sz="6000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763000" cy="4525963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ח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b="1" dirty="0">
                <a:solidFill>
                  <a:schemeClr val="accent5"/>
                </a:solidFill>
                <a:cs typeface="David" pitchFamily="34" charset="-79"/>
              </a:rPr>
              <a:t>וּבִשְׁנַת שְׁמוֹנֶה עֶשְׂרֵה לְמָלְכוֹ לְטַהֵר הָאָרֶץ וְהַבָּיִת שָׁלַח אֶת-שָׁפָן </a:t>
            </a:r>
            <a:endParaRPr lang="he-IL" sz="2000" b="1" dirty="0" smtClean="0">
              <a:solidFill>
                <a:schemeClr val="accent5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solidFill>
                  <a:schemeClr val="accent5"/>
                </a:solidFill>
                <a:cs typeface="David" pitchFamily="34" charset="-79"/>
              </a:rPr>
              <a:t>בֶּן-אֲצַלְיָהוּ </a:t>
            </a:r>
            <a:r>
              <a:rPr lang="he-IL" sz="2000" b="1" dirty="0">
                <a:solidFill>
                  <a:schemeClr val="accent5"/>
                </a:solidFill>
                <a:cs typeface="David" pitchFamily="34" charset="-79"/>
              </a:rPr>
              <a:t>וְאֶת-מַעֲשֵׂיָהוּ שַׂר-הָעִיר וְאֵת יוֹאָח בֶּן-יוֹאָחָז הַמַּזְכִּיר </a:t>
            </a:r>
            <a:endParaRPr lang="he-IL" sz="2000" b="1" dirty="0" smtClean="0">
              <a:solidFill>
                <a:schemeClr val="accent5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solidFill>
                  <a:schemeClr val="accent5"/>
                </a:solidFill>
                <a:cs typeface="David" pitchFamily="34" charset="-79"/>
              </a:rPr>
              <a:t>לְחַזֵּק </a:t>
            </a:r>
            <a:r>
              <a:rPr lang="he-IL" sz="2000" b="1" dirty="0">
                <a:solidFill>
                  <a:schemeClr val="accent5"/>
                </a:solidFill>
                <a:cs typeface="David" pitchFamily="34" charset="-79"/>
              </a:rPr>
              <a:t>אֶת-בֵּית יְהוָה אֱלֹהָיו. </a:t>
            </a:r>
            <a:endParaRPr lang="en-US" sz="2000" b="1" dirty="0">
              <a:solidFill>
                <a:schemeClr val="accent5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ט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וַיָּבֹאוּ אֶל-חִלְקִיָּהוּ הַכֹּהֵן הַגָּדוֹל וַיִּתְּנוּ אֶת-הַכֶּסֶף הַמּוּבָא בֵית-אֱלֹהִים אֲשֶׁר אָסְפוּ-הַלְוִיִּם שֹׁמְרֵי הַסַּף מִיַּד מְנַשֶּׁה וְאֶפְרַיִם וּמִכֹּל שְׁאֵרִית יִשְׂרָאֵל וּמִכָּל-יְהוּדָה וּבִנְיָמִן </a:t>
            </a:r>
            <a:r>
              <a:rPr lang="he-IL" sz="2000" dirty="0" smtClean="0">
                <a:cs typeface="David" pitchFamily="34" charset="-79"/>
              </a:rPr>
              <a:t>וַיָּשֻׁבוּ </a:t>
            </a:r>
            <a:r>
              <a:rPr lang="he-IL" sz="2000" dirty="0">
                <a:cs typeface="David" pitchFamily="34" charset="-79"/>
              </a:rPr>
              <a:t>יְרוּשָׁלִָם.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י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וַיִּתְּנוּ עַל-יַד עֹשֵׂה הַמְּלָאכָה הַמֻּפְקָדִים בְּבֵית יְהוָה וַיִּתְּנוּ אֹתוֹ עוֹשֵׂי הַמְּלָאכָה אֲשֶׁר עֹשִׂים בְּבֵית יְהוָה לִבְדּוֹק וּלְחַזֵּק הַבָּיִת.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יא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וַיִּתְּנוּ לֶחָרָשִׁים וְלַבֹּנִים לִקְנוֹת אַבְנֵי מַחְצֵב וְעֵצִים לַמְחַבְּרוֹת וּלְקָרוֹת אֶת-הַבָּתִּים אֲשֶׁר הִשְׁחִיתוּ מַלְכֵי יְהוּדָה. </a:t>
            </a:r>
            <a:endParaRPr lang="en-US" sz="2000" dirty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dirty="0">
                <a:cs typeface="David" pitchFamily="34" charset="-79"/>
              </a:rPr>
              <a:t> </a:t>
            </a:r>
            <a:r>
              <a:rPr lang="he-IL" sz="2000" b="1" dirty="0" smtClean="0">
                <a:cs typeface="David" pitchFamily="34" charset="-79"/>
              </a:rPr>
              <a:t>יב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וְהָאֲנָשִׁים עֹשִׂים בֶּאֱמוּנָה בַּמְּלָאכָה וַעֲלֵיהֶם מֻפְקָדִים יַחַת וְעֹבַדְיָהוּ הַלְוִיִּם מִן-בְּנֵי מְרָרִי וּזְכַרְיָה וּמְשֻׁלָּם מִן-בְּנֵי הַקְּהָתִים לְנַצֵּחַ וְהַלְוִיִּם כָּל-מֵבִין בִּכְלֵי-שִׁיר.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יג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וְעַל הַסַּבָּלִים וּמְנַצְּחִים לְכֹל עֹשֵׂה מְלָאכָה לַעֲבוֹדָה וַעֲבוֹדָה וּמֵהַלְוִיִּם סוֹפְרִים וְשֹׁטְרִים וְשׁוֹעֲרִים.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יד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b="1" dirty="0">
                <a:solidFill>
                  <a:schemeClr val="accent4"/>
                </a:solidFill>
                <a:cs typeface="David" pitchFamily="34" charset="-79"/>
              </a:rPr>
              <a:t>וּבְהוֹצִיאָם אֶת-הַכֶּסֶף הַמּוּבָא בֵּית יְהוָה מָצָא </a:t>
            </a:r>
            <a:endParaRPr lang="he-IL" sz="2000" b="1" dirty="0" smtClean="0">
              <a:solidFill>
                <a:schemeClr val="accent4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solidFill>
                  <a:schemeClr val="accent4"/>
                </a:solidFill>
                <a:cs typeface="David" pitchFamily="34" charset="-79"/>
              </a:rPr>
              <a:t>חִלְקִיָּהוּ </a:t>
            </a:r>
            <a:r>
              <a:rPr lang="he-IL" sz="2000" b="1" dirty="0">
                <a:solidFill>
                  <a:schemeClr val="accent4"/>
                </a:solidFill>
                <a:cs typeface="David" pitchFamily="34" charset="-79"/>
              </a:rPr>
              <a:t>הַכֹּהֵן אֶת-סֵפֶר תּוֹרַת-יְהוָה בְּיַד-מֹשֶׁה.</a:t>
            </a:r>
            <a:endParaRPr lang="en-US" sz="2000" b="1" dirty="0">
              <a:solidFill>
                <a:schemeClr val="accent4"/>
              </a:solidFill>
              <a:cs typeface="David" pitchFamily="34" charset="-79"/>
            </a:endParaRPr>
          </a:p>
          <a:p>
            <a:pPr marL="0" indent="0" algn="r">
              <a:buNone/>
            </a:pPr>
            <a:endParaRPr lang="he-IL" sz="2000" dirty="0">
              <a:cs typeface="David" pitchFamily="34" charset="-79"/>
            </a:endParaRPr>
          </a:p>
        </p:txBody>
      </p:sp>
      <p:sp>
        <p:nvSpPr>
          <p:cNvPr id="4" name="Right Arrow Callout 3"/>
          <p:cNvSpPr/>
          <p:nvPr/>
        </p:nvSpPr>
        <p:spPr>
          <a:xfrm>
            <a:off x="152400" y="1371600"/>
            <a:ext cx="2667000" cy="914400"/>
          </a:xfrm>
          <a:prstGeom prst="rightArrowCallout">
            <a:avLst>
              <a:gd name="adj1" fmla="val 25000"/>
              <a:gd name="adj2" fmla="val 25000"/>
              <a:gd name="adj3" fmla="val 12647"/>
              <a:gd name="adj4" fmla="val 84332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At 26, he starts renovating the Bet HaMikdash.</a:t>
            </a:r>
            <a:endParaRPr lang="he-IL" sz="2000" dirty="0"/>
          </a:p>
        </p:txBody>
      </p:sp>
      <p:sp>
        <p:nvSpPr>
          <p:cNvPr id="5" name="Right Arrow Callout 4"/>
          <p:cNvSpPr/>
          <p:nvPr/>
        </p:nvSpPr>
        <p:spPr>
          <a:xfrm>
            <a:off x="255494" y="5625353"/>
            <a:ext cx="4011706" cy="1080247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9252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Most likely that he now found the original that was hidden during the times of </a:t>
            </a:r>
            <a:r>
              <a:rPr lang="en-GB" sz="2000" dirty="0" err="1" smtClean="0"/>
              <a:t>Menashe</a:t>
            </a:r>
            <a:r>
              <a:rPr lang="en-GB" sz="2000" dirty="0" smtClean="0"/>
              <a:t>.</a:t>
            </a:r>
            <a:endParaRPr lang="he-IL" sz="2000" dirty="0"/>
          </a:p>
        </p:txBody>
      </p:sp>
    </p:spTree>
    <p:extLst>
      <p:ext uri="{BB962C8B-B14F-4D97-AF65-F5344CB8AC3E}">
        <p14:creationId xmlns:p14="http://schemas.microsoft.com/office/powerpoint/2010/main" val="1999817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sz="60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דברים פרק לא</a:t>
            </a:r>
            <a:endParaRPr lang="he-IL" sz="6000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r" rtl="1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ט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וַיִּכְתֹּב מֹשֶׁה אֶת-הַתּוֹרָה הַזֹּאת וַיִּתְּנָהּ אֶל-הַכֹּהֲנִים בְּנֵי לֵוִי הַנֹּשְׂאִים אֶת-אֲרוֹן בְּרִית יְהוָה וְאֶל-כָּל-זִקְנֵי יִשְׂרָאֵל. </a:t>
            </a:r>
            <a:endParaRPr lang="he-IL" dirty="0" smtClean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י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וַיְצַו מֹשֶׁה אוֹתָם לֵאמֹר מִקֵּץ שֶׁבַע שָׁנִים בְּמֹעֵד שְׁנַת הַשְּׁמִטָּה בְּחַג הַסֻּכּוֹת. </a:t>
            </a:r>
            <a:endParaRPr lang="he-IL" dirty="0" smtClean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יא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בְּבוֹא כָל-יִשְׂרָאֵל לֵרָאוֹת אֶת-פְּנֵי יְהוָה אֱלֹהֶיךָ בַּמָּקוֹם אֲשֶׁר יִבְחָר תִּקְרָא אֶת-הַתּוֹרָה הַזֹּאת נֶגֶד כָּל-יִשְׂרָאֵל בְּאָזְנֵיהֶם. </a:t>
            </a:r>
            <a:endParaRPr lang="he-IL" dirty="0" smtClean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יב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הַקְהֵל אֶת-הָעָם הָאֲנָשִׁים וְהַנָּשִׁים וְהַטַּף וְגֵרְךָ אֲשֶׁר בִּשְׁעָרֶיךָ לְמַעַן יִשְׁמְעוּ וּלְמַעַן יִלְמְדוּ וְיָרְאוּ אֶת-יְהוָה אֱלֹהֵיכֶם וְשָׁמְרוּ לַעֲשׂוֹת אֶת-כָּל-דִּבְרֵי הַתּוֹרָה הַזֹּאת. </a:t>
            </a:r>
            <a:endParaRPr lang="he-IL" dirty="0" smtClean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יג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וּבְנֵיהֶם אֲשֶׁר לֹא-יָדְעוּ יִשְׁמְעוּ וְלָמְדוּ לְיִרְאָה אֶת-יְהוָה אֱלֹהֵיכֶם כָּל-הַיָּמִים אֲשֶׁר אַתֶּם חַיִּים עַל-הָאֲדָמָה אֲשֶׁר אַתֶּם עֹבְרִים אֶת-הַיַּרְדֵּן שָׁמָּה לְרִשְׁתָּהּ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.</a:t>
            </a:r>
          </a:p>
          <a:p>
            <a:pPr marL="0" indent="0" algn="r" rtl="1">
              <a:buNone/>
            </a:pPr>
            <a:endParaRPr lang="en-US" dirty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כד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וַיְהִי כְּכַלּוֹת מֹשֶׁה, לִכְתֹּב אֶת-דִּבְרֵי הַתּוֹרָה-הַזֹּאת--עַל-סֵפֶר: עַד, תֻּמָּם. </a:t>
            </a:r>
            <a:endParaRPr lang="he-IL" dirty="0" smtClean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כה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וַיְצַו מֹשֶׁה אֶת-הַלְוִיִּם, נֹשְׂאֵי אֲרוֹן בְּרִית-יְהוָה לֵאמֹר. </a:t>
            </a:r>
            <a:endParaRPr lang="he-IL" dirty="0" smtClean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כו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לָקֹחַ, אֵת סֵפֶר הַתּוֹרָה הַזֶּה, וְשַׂמְתֶּם אֹתוֹ, מִצַּד אֲרוֹן בְּרִית-יְהוָה אֱלֹהֵיכֶם; וְהָיָה-שָׁם בְּךָ, לְעֵד. </a:t>
            </a:r>
            <a:endParaRPr lang="en-US" dirty="0">
              <a:latin typeface="David" pitchFamily="34" charset="-79"/>
              <a:cs typeface="David" pitchFamily="34" charset="-79"/>
            </a:endParaRPr>
          </a:p>
          <a:p>
            <a:pPr marL="0" indent="0" algn="r">
              <a:buNone/>
            </a:pPr>
            <a:endParaRPr lang="he-IL" dirty="0">
              <a:latin typeface="David" pitchFamily="34" charset="-79"/>
              <a:cs typeface="David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976562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he-IL" sz="60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דברי הימים ב פרק לד</a:t>
            </a:r>
            <a:endParaRPr lang="he-IL" sz="6000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65237"/>
            <a:ext cx="8610600" cy="5440363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he-IL" sz="2000" b="1" dirty="0">
                <a:cs typeface="David" pitchFamily="34" charset="-79"/>
              </a:rPr>
              <a:t>טו</a:t>
            </a:r>
            <a:r>
              <a:rPr lang="he-IL" sz="2000" dirty="0">
                <a:cs typeface="David" pitchFamily="34" charset="-79"/>
              </a:rPr>
              <a:t> וַיַּעַן חִלְקִיָּהוּ וַיֹּאמֶר אֶל-שָׁפָן הַסּוֹפֵר סֵפֶר הַתּוֹרָה מָצָאתִי בְּבֵית יְהוָה וַיִּתֵּן חִלְקִיָּהוּ אֶת-הַסֵּפֶר אֶל-שָׁפָן.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טז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וַיָּבֵא שָׁפָן אֶת-הַסֵּפֶר אֶל-הַמֶּלֶךְ וַיָּשֶׁב עוֹד אֶת-הַמֶּלֶךְ דָּבָר לֵאמֹר כֹּל אֲשֶׁר-נִתַּן בְּיַד-עֲבָדֶיךָ הֵם עֹשִׂים.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יז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וַיַּתִּיכוּ אֶת-הַכֶּסֶף הַנִּמְצָא בְּבֵית-יְהוָה וַיִּתְּנוּהוּ עַל-יַד הַמֻּפְקָדִים וְעַל-יַד עוֹשֵׂי הַמְּלָאכָה.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יח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וַיַּגֵּד שָׁפָן הַסּוֹפֵר לַמֶּלֶךְ לֵאמֹר סֵפֶר נָתַן לִי חִלְקִיָּהוּ הַכֹּהֵן וַיִּקְרָא-בוֹ שָׁפָן לִפְנֵי הַמֶּלֶךְ.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יט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וַיְהִי כִּשְׁמֹעַ הַמֶּלֶךְ אֵת דִּבְרֵי הַתּוֹרָה וַיִּקְרַע אֶת-בְּגָדָיו.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כ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וַיְצַו הַמֶּלֶךְ אֶת-חִלְקִיָּהוּ וְאֶת-אֲחִיקָם בֶּן-שָׁפָן וְאֶת-עַבְדּוֹן בֶּן-מִיכָה וְאֵת שָׁפָן הַסּוֹפֵר וְאֵת עֲשָׂיָה עֶבֶד-הַמֶּלֶךְ לֵאמֹר.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כא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b="1" dirty="0">
                <a:solidFill>
                  <a:schemeClr val="accent6"/>
                </a:solidFill>
                <a:cs typeface="David" pitchFamily="34" charset="-79"/>
              </a:rPr>
              <a:t>לְכוּ דִרְשׁוּ אֶת-יְהוָה בַּעֲדִי וּבְעַד הַנִּשְׁאָר בְּיִשְׂרָאֵל וּבִיהוּדָה עַל-דִּבְרֵי הַסֵּפֶר אֲשֶׁר נִמְצָא כִּי-גְדוֹלָה חֲמַת-יְהוָה אֲשֶׁר נִתְּכָה בָנוּ עַל אֲשֶׁר לֹא-שָׁמְרוּ אֲבוֹתֵינוּ אֶת-דְּבַר יְהוָה לַעֲשׂוֹת כְּכָל-הַכָּתוּב עַל-הַסֵּפֶר הַזֶּה. </a:t>
            </a:r>
            <a:endParaRPr lang="he-IL" sz="2000" b="1" dirty="0" smtClean="0">
              <a:solidFill>
                <a:schemeClr val="accent6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endParaRPr lang="en-US" sz="2000" b="1" dirty="0">
              <a:solidFill>
                <a:schemeClr val="accent6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כב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וַיֵּלֶךְ חִלְקִיָּהוּ וַאֲשֶׁר הַמֶּלֶךְ אֶל-חֻלְדָּה הַנְּבִיאָה אֵשֶׁת שַׁלֻּם </a:t>
            </a:r>
            <a:r>
              <a:rPr lang="he-IL" sz="2000" dirty="0" smtClean="0">
                <a:cs typeface="David" pitchFamily="34" charset="-79"/>
              </a:rPr>
              <a:t>בֶּן-תָּקְהַת </a:t>
            </a:r>
            <a:r>
              <a:rPr lang="he-IL" sz="2000" dirty="0">
                <a:cs typeface="David" pitchFamily="34" charset="-79"/>
              </a:rPr>
              <a:t>בֶּן-חַסְרָה שׁוֹמֵר הַבְּגָדִים וְהִיא יוֹשֶׁבֶת בִּירוּשָׁלִַם בַּמִּשְׁנֶה וַיְדַבְּרוּ אֵלֶיהָ כָּזֹאת.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כג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וַתֹּאמֶר לָהֶם כֹּה-אָמַר יְהוָה אֱלֹהֵי יִשְׂרָאֵל אִמְרוּ לָאִישׁ אֲשֶׁר-שָׁלַח אֶתְכֶם אֵלָי. </a:t>
            </a:r>
            <a:endParaRPr lang="he-IL" sz="2000" dirty="0" smtClean="0">
              <a:cs typeface="David" pitchFamily="34" charset="-79"/>
            </a:endParaRPr>
          </a:p>
        </p:txBody>
      </p:sp>
      <p:sp>
        <p:nvSpPr>
          <p:cNvPr id="4" name="Up Arrow Callout 3"/>
          <p:cNvSpPr/>
          <p:nvPr/>
        </p:nvSpPr>
        <p:spPr>
          <a:xfrm>
            <a:off x="304800" y="5105400"/>
            <a:ext cx="5334000" cy="533400"/>
          </a:xfrm>
          <a:prstGeom prst="upArrowCallou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It seems like they read the </a:t>
            </a:r>
            <a:r>
              <a:rPr lang="en-GB" sz="2000" dirty="0" err="1" smtClean="0"/>
              <a:t>tochecha</a:t>
            </a:r>
            <a:r>
              <a:rPr lang="en-GB" sz="2000" dirty="0" smtClean="0"/>
              <a:t>.</a:t>
            </a:r>
            <a:endParaRPr lang="he-IL" sz="2000" dirty="0"/>
          </a:p>
        </p:txBody>
      </p:sp>
    </p:spTree>
    <p:extLst>
      <p:ext uri="{BB962C8B-B14F-4D97-AF65-F5344CB8AC3E}">
        <p14:creationId xmlns:p14="http://schemas.microsoft.com/office/powerpoint/2010/main" val="3466195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sz="60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מלכים ב פרק כ</a:t>
            </a:r>
            <a:endParaRPr lang="he-IL" sz="6000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76600" y="1371600"/>
            <a:ext cx="5562600" cy="4525963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יב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בָּעֵת הַהִיא שָׁלַח בְּרֹאדַךְ בַּלְאֲדָן בֶּן-בַּלְאֲדָן </a:t>
            </a:r>
            <a:r>
              <a:rPr lang="he-IL" sz="2000" b="1" dirty="0">
                <a:solidFill>
                  <a:schemeClr val="accent6"/>
                </a:solidFill>
                <a:cs typeface="David" pitchFamily="34" charset="-79"/>
              </a:rPr>
              <a:t>מֶלֶךְ-בָּבֶל</a:t>
            </a:r>
            <a:r>
              <a:rPr lang="he-IL" sz="2000" dirty="0">
                <a:cs typeface="David" pitchFamily="34" charset="-79"/>
              </a:rPr>
              <a:t> סְפָרִים וּמִנְחָה אֶל-חִזְקִיָּהוּ כִּי שָׁמַע כִּי חָלָה חִזְקִיָּהוּ. </a:t>
            </a:r>
            <a:endParaRPr lang="en-US" sz="2000" dirty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יג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b="1" dirty="0">
                <a:solidFill>
                  <a:schemeClr val="accent5"/>
                </a:solidFill>
                <a:cs typeface="David" pitchFamily="34" charset="-79"/>
              </a:rPr>
              <a:t>וַיִּשְׁמַע עֲלֵיהֶם חִזְקִיָּהוּ וַיַּרְאֵם אֶת-כָּל-בֵּית נְכֹתֹה אֶת-הַכֶּסֶף וְאֶת-הַזָּהָב וְאֶת-הַבְּשָׂמִים וְאֵת שֶׁמֶן הַטּוֹב וְאֵת בֵּית כֵּלָיו וְאֵת כָּל-אֲשֶׁר נִמְצָא בְּאוֹצְרֹתָיו לֹא-הָיָה דָבָר אֲשֶׁר לֹא-הֶרְאָם חִזְקִיָּהוּ בְּבֵיתוֹ וּבְכָל-מֶמְשַׁלְתּוֹ. </a:t>
            </a:r>
            <a:endParaRPr lang="en-US" sz="2000" b="1" dirty="0">
              <a:solidFill>
                <a:schemeClr val="accent5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יד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וַיָּבֹא יְשַׁעְיָהוּ הַנָּבִיא אֶל-הַמֶּלֶךְ חִזְקִיָּהוּ וַיֹּאמֶר אֵלָיו מָה אָמְרוּ הָאֲנָשִׁים הָאֵלֶּה וּמֵאַיִן יָבֹאוּ אֵלֶיךָ וַיֹּאמֶר חִזְקִיָּהוּ מֵאֶרֶץ רְחוֹקָה בָּאוּ מִבָּבֶל. </a:t>
            </a:r>
            <a:endParaRPr lang="en-US" sz="2000" dirty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טו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וַיֹּאמֶר מָה רָאוּ בְּבֵיתֶךָ וַיֹּאמֶר חִזְקִיָּהוּ אֵת כָּל-אֲשֶׁר בְּבֵיתִי רָאוּ לֹא-הָיָה דָבָר אֲשֶׁר לֹא-הִרְאִיתִם בְּאֹצְרֹתָי.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טז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וַיֹּאמֶר יְשַׁעְיָהוּ אֶל-חִזְקִיָּהוּ שְׁמַע דְּבַר-יְהוָה.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יז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b="1" dirty="0">
                <a:solidFill>
                  <a:schemeClr val="accent4"/>
                </a:solidFill>
                <a:cs typeface="David" pitchFamily="34" charset="-79"/>
              </a:rPr>
              <a:t>הִנֵּה יָמִים בָּאִים וְנִשָּׂא כָּל-אֲשֶׁר בְּבֵיתֶךָ וַאֲשֶׁר אָצְרוּ אֲבֹתֶיךָ עַד-הַיּוֹם הַזֶּה בָּבֶלָה לֹא-יִוָּתֵר דָּבָר אָמַר יְהוָה. </a:t>
            </a:r>
            <a:endParaRPr lang="en-US" sz="2000" b="1" dirty="0">
              <a:solidFill>
                <a:schemeClr val="accent4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יח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b="1" dirty="0">
                <a:solidFill>
                  <a:schemeClr val="accent2"/>
                </a:solidFill>
                <a:cs typeface="David" pitchFamily="34" charset="-79"/>
              </a:rPr>
              <a:t>וּמִבָּנֶיךָ אֲשֶׁר יֵצְאוּ מִמְּךָ אֲשֶׁר תּוֹלִיד </a:t>
            </a:r>
            <a:r>
              <a:rPr lang="he-IL" sz="2000" b="1" dirty="0" smtClean="0">
                <a:solidFill>
                  <a:schemeClr val="accent2"/>
                </a:solidFill>
                <a:cs typeface="David" pitchFamily="34" charset="-79"/>
              </a:rPr>
              <a:t>יִקָּחוּ </a:t>
            </a:r>
            <a:r>
              <a:rPr lang="he-IL" sz="2000" b="1" dirty="0">
                <a:solidFill>
                  <a:schemeClr val="accent2"/>
                </a:solidFill>
                <a:cs typeface="David" pitchFamily="34" charset="-79"/>
              </a:rPr>
              <a:t>וְהָיוּ סָרִיסִים בְּהֵיכַל מֶלֶךְ בָּבֶל. </a:t>
            </a:r>
            <a:endParaRPr lang="he-IL" sz="2000" b="1" dirty="0" smtClean="0">
              <a:solidFill>
                <a:schemeClr val="accent2"/>
              </a:solidFill>
              <a:cs typeface="David" pitchFamily="34" charset="-79"/>
            </a:endParaRPr>
          </a:p>
        </p:txBody>
      </p:sp>
      <p:sp>
        <p:nvSpPr>
          <p:cNvPr id="4" name="Right Arrow Callout 3"/>
          <p:cNvSpPr/>
          <p:nvPr/>
        </p:nvSpPr>
        <p:spPr>
          <a:xfrm>
            <a:off x="71718" y="1295400"/>
            <a:ext cx="3281082" cy="10668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5715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err="1" smtClean="0"/>
              <a:t>Bavel</a:t>
            </a:r>
            <a:r>
              <a:rPr lang="en-GB" sz="2000" dirty="0" smtClean="0"/>
              <a:t> is the new power starting to take over from </a:t>
            </a:r>
            <a:r>
              <a:rPr lang="en-GB" sz="2000" dirty="0" err="1" smtClean="0"/>
              <a:t>Ashor</a:t>
            </a:r>
            <a:r>
              <a:rPr lang="en-GB" sz="2000" dirty="0" smtClean="0"/>
              <a:t>.</a:t>
            </a:r>
            <a:endParaRPr lang="he-IL" sz="2000" dirty="0"/>
          </a:p>
        </p:txBody>
      </p:sp>
      <p:sp>
        <p:nvSpPr>
          <p:cNvPr id="5" name="Right Arrow Callout 4"/>
          <p:cNvSpPr/>
          <p:nvPr/>
        </p:nvSpPr>
        <p:spPr>
          <a:xfrm>
            <a:off x="71718" y="2514600"/>
            <a:ext cx="3281082" cy="1981200"/>
          </a:xfrm>
          <a:prstGeom prst="rightArrowCallout">
            <a:avLst>
              <a:gd name="adj1" fmla="val 25000"/>
              <a:gd name="adj2" fmla="val 25000"/>
              <a:gd name="adj3" fmla="val 20249"/>
              <a:gd name="adj4" fmla="val 84957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err="1" smtClean="0"/>
              <a:t>Chizkiyahu</a:t>
            </a:r>
            <a:r>
              <a:rPr lang="en-GB" sz="2000" dirty="0" smtClean="0"/>
              <a:t> shows them everything in the hope of signing a treaty with them against the common enemy of </a:t>
            </a:r>
            <a:r>
              <a:rPr lang="en-GB" sz="2000" dirty="0" err="1" smtClean="0"/>
              <a:t>Ashor</a:t>
            </a:r>
            <a:r>
              <a:rPr lang="en-GB" sz="2000" dirty="0" smtClean="0"/>
              <a:t>.</a:t>
            </a:r>
            <a:endParaRPr lang="he-IL" sz="2000" dirty="0"/>
          </a:p>
        </p:txBody>
      </p:sp>
      <p:sp>
        <p:nvSpPr>
          <p:cNvPr id="6" name="Right Arrow Callout 5"/>
          <p:cNvSpPr/>
          <p:nvPr/>
        </p:nvSpPr>
        <p:spPr>
          <a:xfrm>
            <a:off x="71718" y="5105400"/>
            <a:ext cx="3281082" cy="9144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7108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There will be a time when they will come and kick you out of your house.</a:t>
            </a:r>
            <a:endParaRPr lang="he-IL" sz="2000" dirty="0"/>
          </a:p>
        </p:txBody>
      </p:sp>
      <p:sp>
        <p:nvSpPr>
          <p:cNvPr id="7" name="Right Arrow Callout 6"/>
          <p:cNvSpPr/>
          <p:nvPr/>
        </p:nvSpPr>
        <p:spPr>
          <a:xfrm>
            <a:off x="71718" y="6096000"/>
            <a:ext cx="3281082" cy="6858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8338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Your children will be servants to him in </a:t>
            </a:r>
            <a:r>
              <a:rPr lang="en-GB" sz="2000" dirty="0" err="1" smtClean="0"/>
              <a:t>Bavel</a:t>
            </a:r>
            <a:r>
              <a:rPr lang="en-GB" sz="2000" dirty="0" smtClean="0"/>
              <a:t>.</a:t>
            </a:r>
            <a:endParaRPr lang="he-IL" sz="2000" dirty="0"/>
          </a:p>
        </p:txBody>
      </p:sp>
    </p:spTree>
    <p:extLst>
      <p:ext uri="{BB962C8B-B14F-4D97-AF65-F5344CB8AC3E}">
        <p14:creationId xmlns:p14="http://schemas.microsoft.com/office/powerpoint/2010/main" val="396702132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  <p:bldP spid="6" grpId="0" animBg="1"/>
      <p:bldP spid="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>
            <a:normAutofit/>
          </a:bodyPr>
          <a:lstStyle/>
          <a:p>
            <a:r>
              <a:rPr lang="he-IL" sz="60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דברי הימים ב פרק לד</a:t>
            </a:r>
            <a:endParaRPr lang="he-IL" sz="6000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4200" y="960437"/>
            <a:ext cx="5943600" cy="452596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GB" sz="2000" b="1" u="sng" dirty="0" err="1" smtClean="0">
                <a:solidFill>
                  <a:schemeClr val="accent3"/>
                </a:solidFill>
                <a:cs typeface="David" pitchFamily="34" charset="-79"/>
              </a:rPr>
              <a:t>Chulda</a:t>
            </a:r>
            <a:r>
              <a:rPr lang="en-GB" sz="2000" b="1" u="sng" dirty="0" smtClean="0">
                <a:solidFill>
                  <a:schemeClr val="accent3"/>
                </a:solidFill>
                <a:cs typeface="David" pitchFamily="34" charset="-79"/>
              </a:rPr>
              <a:t> </a:t>
            </a:r>
            <a:r>
              <a:rPr lang="en-GB" sz="2000" b="1" u="sng" dirty="0">
                <a:solidFill>
                  <a:schemeClr val="accent3"/>
                </a:solidFill>
                <a:cs typeface="David" pitchFamily="34" charset="-79"/>
              </a:rPr>
              <a:t>says:</a:t>
            </a:r>
            <a:endParaRPr lang="en-US" sz="2000" b="1" u="sng" dirty="0">
              <a:solidFill>
                <a:schemeClr val="accent3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>
                <a:cs typeface="David" pitchFamily="34" charset="-79"/>
              </a:rPr>
              <a:t>כד</a:t>
            </a:r>
            <a:r>
              <a:rPr lang="he-IL" sz="2000" dirty="0">
                <a:cs typeface="David" pitchFamily="34" charset="-79"/>
              </a:rPr>
              <a:t> כֹּה אָמַר יְהוָה הִנְנִי מֵבִיא רָעָה עַל-הַמָּקוֹם הַזֶּה וְעַל-יוֹשְׁבָיו אֵת כָּל-הָאָלוֹת הַכְּתוּבוֹת עַל-הַסֵּפֶר אֲשֶׁר קָרְאוּ לִפְנֵי מֶלֶךְ יְהוּדָה.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כה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b="1" dirty="0">
                <a:solidFill>
                  <a:schemeClr val="accent5"/>
                </a:solidFill>
                <a:cs typeface="David" pitchFamily="34" charset="-79"/>
              </a:rPr>
              <a:t>תַּחַת אֲשֶׁר עֲזָבוּנִי </a:t>
            </a:r>
            <a:r>
              <a:rPr lang="he-IL" sz="2000" b="1" dirty="0" smtClean="0">
                <a:solidFill>
                  <a:schemeClr val="accent5"/>
                </a:solidFill>
                <a:cs typeface="David" pitchFamily="34" charset="-79"/>
              </a:rPr>
              <a:t>וַיְקַטְּרוּ </a:t>
            </a:r>
            <a:r>
              <a:rPr lang="he-IL" sz="2000" b="1" dirty="0">
                <a:solidFill>
                  <a:schemeClr val="accent5"/>
                </a:solidFill>
                <a:cs typeface="David" pitchFamily="34" charset="-79"/>
              </a:rPr>
              <a:t>לֵאלֹהִים אֲחֵרִים לְמַעַן הַכְעִיסֵנִי בְּכֹל מַעֲשֵׂי יְדֵיהֶם וְתִתַּךְ חֲמָתִי בַּמָּקוֹם הַזֶּה וְלֹא תִכְבֶּה. </a:t>
            </a:r>
            <a:endParaRPr lang="en-US" sz="2000" b="1" dirty="0">
              <a:solidFill>
                <a:schemeClr val="accent5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כו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וְאֶל-מֶלֶךְ יְהוּדָה הַשֹּׁלֵחַ אֶתְכֶם לִדְרוֹשׁ בַּיהוָה כֹּה תֹאמְרוּ אֵלָיו </a:t>
            </a:r>
            <a:r>
              <a:rPr lang="he-IL" sz="2000" dirty="0" smtClean="0">
                <a:cs typeface="David" pitchFamily="34" charset="-79"/>
              </a:rPr>
              <a:t>כֹּה-אָמַר </a:t>
            </a:r>
            <a:r>
              <a:rPr lang="he-IL" sz="2000" dirty="0">
                <a:cs typeface="David" pitchFamily="34" charset="-79"/>
              </a:rPr>
              <a:t>יְהוָה אֱלֹהֵי יִשְׂרָאֵל הַדְּבָרִים אֲשֶׁר שָׁמָעְתָּ.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כז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יַעַן רַךְ-לְבָבְךָ וַתִּכָּנַע מִלִּפְנֵי אֱלֹהִים בְּשָׁמְעֲךָ אֶת-דְּבָרָיו עַל-הַמָּקוֹם הַזֶּה וְעַל-יֹשְׁבָיו וַתִּכָּנַע לְפָנַי וַתִּקְרַע אֶת-בְּגָדֶיךָ וַתֵּבְךְּ לְפָנָי וְגַם-אֲנִי שָׁמַעְתִּי נְאֻם-יְהוָה.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כח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הִנְנִי אֹסִפְךָ אֶל-אֲבֹתֶיךָ וְנֶאֱסַפְתָּ אֶל-קִבְרוֹתֶיךָ בְּשָׁלוֹם וְלֹא-תִרְאֶינָה עֵינֶיךָ בְּכֹל הָרָעָה אֲשֶׁר אֲנִי מֵבִיא עַל-הַמָּקוֹם הַזֶּה וְעַל-יֹשְׁבָיו וַיָּשִׁיבוּ אֶת-הַמֶּלֶךְ דָּבָר.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כט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וַיִּשְׁלַח הַמֶּלֶךְ וַיֶּאֱסֹף אֶת-כָּל-זִקְנֵי יְהוּדָה וִירוּשָׁלִָם.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ל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וַיַּעַל הַמֶּלֶךְ בֵּית-יְהוָה וְכָל-אִישׁ יְהוּדָה וְיֹשְׁבֵי יְרוּשָׁלִַם וְהַכֹּהֲנִים וְהַלְוִיִּם וְכָל-הָעָם מִגָּדוֹל וְעַד-קָטָן וַיִּקְרָא בְאָזְנֵיהֶם אֶת-כָּל-דִּבְרֵי סֵפֶר הַבְּרִית הַנִּמְצָא בֵּית יְהוָה. </a:t>
            </a:r>
            <a:endParaRPr lang="he-IL" sz="2000" dirty="0" smtClean="0">
              <a:cs typeface="David" pitchFamily="34" charset="-79"/>
            </a:endParaRPr>
          </a:p>
        </p:txBody>
      </p:sp>
      <p:sp>
        <p:nvSpPr>
          <p:cNvPr id="4" name="Right Arrow Callout 3"/>
          <p:cNvSpPr/>
          <p:nvPr/>
        </p:nvSpPr>
        <p:spPr>
          <a:xfrm>
            <a:off x="152400" y="1371600"/>
            <a:ext cx="3124200" cy="2971800"/>
          </a:xfrm>
          <a:prstGeom prst="rightArrowCallout">
            <a:avLst>
              <a:gd name="adj1" fmla="val 25000"/>
              <a:gd name="adj2" fmla="val 25000"/>
              <a:gd name="adj3" fmla="val 16979"/>
              <a:gd name="adj4" fmla="val 78156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The </a:t>
            </a:r>
            <a:r>
              <a:rPr lang="en-GB" sz="2000" dirty="0" err="1" smtClean="0"/>
              <a:t>gzar</a:t>
            </a:r>
            <a:r>
              <a:rPr lang="en-GB" sz="2000" dirty="0" smtClean="0"/>
              <a:t> din from the time of </a:t>
            </a:r>
            <a:r>
              <a:rPr lang="en-GB" sz="2000" dirty="0" err="1" smtClean="0"/>
              <a:t>Menashe</a:t>
            </a:r>
            <a:r>
              <a:rPr lang="en-GB" sz="2000" dirty="0" smtClean="0"/>
              <a:t> isn’t yet over. </a:t>
            </a:r>
          </a:p>
          <a:p>
            <a:pPr algn="ctr"/>
            <a:r>
              <a:rPr lang="en-GB" sz="2000" dirty="0" err="1" smtClean="0"/>
              <a:t>Chulda</a:t>
            </a:r>
            <a:r>
              <a:rPr lang="en-GB" sz="2000" dirty="0" smtClean="0"/>
              <a:t> tells them that the worst is still to come. She encourages them to do teshuva to prevent it. </a:t>
            </a:r>
            <a:endParaRPr lang="he-IL" sz="2000" dirty="0"/>
          </a:p>
        </p:txBody>
      </p:sp>
    </p:spTree>
    <p:extLst>
      <p:ext uri="{BB962C8B-B14F-4D97-AF65-F5344CB8AC3E}">
        <p14:creationId xmlns:p14="http://schemas.microsoft.com/office/powerpoint/2010/main" val="3555638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he-IL" sz="60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דברי הימים ב פרק לד</a:t>
            </a:r>
            <a:endParaRPr lang="he-IL" sz="6000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22437"/>
            <a:ext cx="8610600" cy="4525963"/>
          </a:xfrm>
        </p:spPr>
        <p:txBody>
          <a:bodyPr anchor="ctr">
            <a:noAutofit/>
          </a:bodyPr>
          <a:lstStyle/>
          <a:p>
            <a:pPr marL="0" indent="0" algn="r" rtl="1">
              <a:buNone/>
            </a:pPr>
            <a:r>
              <a:rPr lang="he-IL" sz="2400" b="1" dirty="0" smtClean="0">
                <a:cs typeface="David" pitchFamily="34" charset="-79"/>
              </a:rPr>
              <a:t>לא</a:t>
            </a:r>
            <a:r>
              <a:rPr lang="he-IL" sz="2400" dirty="0" smtClean="0">
                <a:cs typeface="David" pitchFamily="34" charset="-79"/>
              </a:rPr>
              <a:t> </a:t>
            </a:r>
            <a:r>
              <a:rPr lang="he-IL" sz="2400" dirty="0">
                <a:cs typeface="David" pitchFamily="34" charset="-79"/>
              </a:rPr>
              <a:t>וַיַּעֲמֹד הַמֶּלֶךְ עַל-עָמְדוֹ וַיִּכְרֹת אֶת-הַבְּרִית לִפְנֵי יְהוָה לָלֶכֶת אַחֲרֵי יְהוָה וְלִשְׁמוֹר אֶת-מִצְו‍ֹתָיו וְעֵדְו‍ֹתָיו וְחֻקָּיו בְּכָל-לְבָבוֹ וּבְכָל-נַפְשׁוֹ לַעֲשׂוֹת אֶת-דִּבְרֵי הַבְּרִית הַכְּתוּבִים עַל-הַסֵּפֶר הַזֶּה. </a:t>
            </a:r>
            <a:endParaRPr lang="he-IL" sz="2400" dirty="0" smtClean="0">
              <a:cs typeface="David" pitchFamily="34" charset="-79"/>
            </a:endParaRPr>
          </a:p>
          <a:p>
            <a:pPr marL="0" indent="0" algn="r" rtl="1">
              <a:buNone/>
            </a:pPr>
            <a:endParaRPr lang="he-IL" sz="2400" b="1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400" b="1" dirty="0" smtClean="0">
                <a:cs typeface="David" pitchFamily="34" charset="-79"/>
              </a:rPr>
              <a:t>לב</a:t>
            </a:r>
            <a:r>
              <a:rPr lang="he-IL" sz="2400" dirty="0" smtClean="0">
                <a:cs typeface="David" pitchFamily="34" charset="-79"/>
              </a:rPr>
              <a:t> </a:t>
            </a:r>
            <a:r>
              <a:rPr lang="he-IL" sz="2400" dirty="0">
                <a:cs typeface="David" pitchFamily="34" charset="-79"/>
              </a:rPr>
              <a:t>וַיַּעֲמֵד אֵת כָּל-הַנִּמְצָא בִירוּשָׁלִַם וּבִנְיָמִן וַיַּעֲשׂוּ יוֹשְׁבֵי יְרוּשָׁלִַם כִּבְרִית אֱלֹהִים אֱלֹהֵי אֲבוֹתֵיהֶם. </a:t>
            </a:r>
            <a:endParaRPr lang="he-IL" sz="2400" dirty="0" smtClean="0">
              <a:cs typeface="David" pitchFamily="34" charset="-79"/>
            </a:endParaRPr>
          </a:p>
          <a:p>
            <a:pPr marL="0" indent="0" algn="r" rtl="1">
              <a:buNone/>
            </a:pPr>
            <a:endParaRPr lang="he-IL" sz="2400" b="1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400" b="1" dirty="0" smtClean="0">
                <a:cs typeface="David" pitchFamily="34" charset="-79"/>
              </a:rPr>
              <a:t>לג</a:t>
            </a:r>
            <a:r>
              <a:rPr lang="he-IL" sz="2400" dirty="0" smtClean="0">
                <a:cs typeface="David" pitchFamily="34" charset="-79"/>
              </a:rPr>
              <a:t> </a:t>
            </a:r>
            <a:r>
              <a:rPr lang="he-IL" sz="2400" dirty="0">
                <a:cs typeface="David" pitchFamily="34" charset="-79"/>
              </a:rPr>
              <a:t>וַיָּסַר יֹאשִׁיָּהוּ אֶת-כָּל-הַתֹּעֵבוֹת מִכָּל-הָאֲרָצוֹת אֲשֶׁר לִבְנֵי יִשְׂרָאֵל וַיַּעֲבֵד אֵת כָּל-הַנִּמְצָא בְּיִשְׂרָאֵל לַעֲבוֹד אֶת-יְהוָה אֱלֹהֵיהֶם כָּל-יָמָיו לֹא סָרוּ מֵאַחֲרֵי יְהוָה אֱלֹהֵי אֲבוֹתֵיהֶם. </a:t>
            </a:r>
            <a:endParaRPr lang="he-IL" sz="2400" dirty="0" smtClean="0">
              <a:cs typeface="David" pitchFamily="34" charset="-79"/>
            </a:endParaRPr>
          </a:p>
          <a:p>
            <a:pPr marL="0" indent="0" algn="r" rtl="1">
              <a:buNone/>
            </a:pPr>
            <a:endParaRPr lang="he-IL" sz="2400" dirty="0">
              <a:cs typeface="David" pitchFamily="34" charset="-79"/>
            </a:endParaRPr>
          </a:p>
          <a:p>
            <a:pPr marL="0" indent="0" algn="ctr">
              <a:buNone/>
            </a:pPr>
            <a:r>
              <a:rPr lang="en-GB" sz="2400" b="1" dirty="0" err="1" smtClean="0">
                <a:solidFill>
                  <a:schemeClr val="accent3"/>
                </a:solidFill>
                <a:cs typeface="David" pitchFamily="34" charset="-79"/>
              </a:rPr>
              <a:t>Yoshiyahu</a:t>
            </a:r>
            <a:r>
              <a:rPr lang="en-GB" sz="2400" b="1" dirty="0" smtClean="0">
                <a:solidFill>
                  <a:schemeClr val="accent3"/>
                </a:solidFill>
                <a:cs typeface="David" pitchFamily="34" charset="-79"/>
              </a:rPr>
              <a:t> uses the </a:t>
            </a:r>
            <a:r>
              <a:rPr lang="en-GB" sz="2400" b="1" dirty="0" err="1" smtClean="0">
                <a:solidFill>
                  <a:schemeClr val="accent3"/>
                </a:solidFill>
                <a:cs typeface="David" pitchFamily="34" charset="-79"/>
              </a:rPr>
              <a:t>Sefer</a:t>
            </a:r>
            <a:r>
              <a:rPr lang="en-GB" sz="2400" b="1" dirty="0" smtClean="0">
                <a:solidFill>
                  <a:schemeClr val="accent3"/>
                </a:solidFill>
                <a:cs typeface="David" pitchFamily="34" charset="-79"/>
              </a:rPr>
              <a:t> Torah to inspire a religious return as well as a </a:t>
            </a:r>
            <a:r>
              <a:rPr lang="en-GB" sz="2400" b="1" dirty="0" err="1" smtClean="0">
                <a:solidFill>
                  <a:schemeClr val="accent3"/>
                </a:solidFill>
                <a:cs typeface="David" pitchFamily="34" charset="-79"/>
              </a:rPr>
              <a:t>nationalisic</a:t>
            </a:r>
            <a:r>
              <a:rPr lang="en-GB" sz="2400" b="1" dirty="0" smtClean="0">
                <a:solidFill>
                  <a:schemeClr val="accent3"/>
                </a:solidFill>
                <a:cs typeface="David" pitchFamily="34" charset="-79"/>
              </a:rPr>
              <a:t> return.</a:t>
            </a:r>
            <a:endParaRPr lang="en-US" sz="2400" b="1" dirty="0">
              <a:solidFill>
                <a:schemeClr val="accent3"/>
              </a:solidFill>
              <a:cs typeface="David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509564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>
            <a:normAutofit/>
          </a:bodyPr>
          <a:lstStyle/>
          <a:p>
            <a:r>
              <a:rPr lang="he-IL" sz="60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דברי הימים ב פרק לה</a:t>
            </a:r>
            <a:endParaRPr lang="he-IL" sz="6000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686800" cy="4525963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א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וַיַּעַשׂ יֹאשִׁיָּהוּ בִירוּשָׁלִַם פֶּסַח לַיהוָה וַיִּשְׁחֲטוּ הַפֶּסַח בְּאַרְבָּעָה עָשָׂר לַחֹדֶשׁ הָרִאשׁוֹן.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ב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וַיַּעֲמֵד הַכֹּהֲנִים עַל-מִשְׁמְרוֹתָם וַיְחַזְּקֵם לַעֲבוֹדַת בֵּית יְהוָה.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endParaRPr lang="he-IL" sz="2000" b="1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יח</a:t>
            </a:r>
            <a:r>
              <a:rPr lang="he-IL" sz="2000" dirty="0" smtClean="0">
                <a:cs typeface="David" pitchFamily="34" charset="-79"/>
              </a:rPr>
              <a:t> וְלֹא-נַעֲשָׂה פֶסַח כָּמֹהוּ בְּיִשְׂרָאֵל מִימֵי שְׁמוּאֵל הַנָּבִיא וְכָל-מַלְכֵי יִשְׂרָאֵל לֹא-עָשׂוּ כַּפֶּסַח אֲשֶׁר-עָשָׂה יֹאשִׁיָּהוּ וְהַכֹּהֲנִים וְהַלְוִיִּם וְכָל-יְהוּדָה וְיִשְׂרָאֵל הַנִּמְצָא וְיוֹשְׁבֵי יְרוּשָׁלִָם. </a:t>
            </a:r>
            <a:endParaRPr lang="en-US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יט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בִּשְׁמוֹנֶה עֶשְׂרֵה שָׁנָה לְמַלְכוּת יֹאשִׁיָּהוּ נַעֲשָׂה הַפֶּסַח הַזֶּה.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כ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אַחֲרֵי כָל-זֹאת אֲשֶׁר הֵכִין יֹאשִׁיָּהוּ אֶת-הַבַּיִת עָלָה נְכוֹ מֶלֶךְ-מִצְרַיִם לְהִלָּחֵם בְּכַרְכְּמִישׁ עַל-פְּרָת וַיֵּצֵא לִקְרָאתוֹ יֹאשִׁיָּהוּ. </a:t>
            </a:r>
            <a:endParaRPr lang="en-US" sz="2000" dirty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כא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וַיִּשְׁלַח אֵלָיו מַלְאָכִים לֵאמֹר מַה-לִּי וָלָךְ מֶלֶךְ יְהוּדָה לֹא-עָלֶיךָ אַתָּה הַיּוֹם כִּי אֶל-בֵּית מִלְחַמְתִּי וֵאלֹהִים אָמַר לְבַהֲלֵנִי חֲדַל-לְךָ מֵאֱלֹהִים אֲשֶׁר-עִמִּי וְאַל-יַשְׁחִיתֶךָ.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כב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וְלֹא-הֵסֵב יֹאשִׁיָּהוּ פָנָיו מִמֶּנּוּ כִּי לְהִלָּחֵם-בּוֹ הִתְחַפֵּשׂ וְלֹא שָׁמַע אֶל-דִּבְרֵי נְכוֹ מִפִּי אֱלֹהִים וַיָּבֹא לְהִלָּחֵם בְּבִקְעַת מְגִדּוֹ.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כג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וַיֹּרוּ הַיֹּרִים לַמֶּלֶךְ יֹאשִׁיָּהוּ וַיֹּאמֶר הַמֶּלֶךְ לַעֲבָדָיו הַעֲבִירוּנִי כִּי הָחֳלֵיתִי מְאֹד.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כד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וַיַּעֲבִירֻהוּ עֲבָדָיו מִן-הַמֶּרְכָּבָה וַיַּרְכִּיבֻהוּ עַל רֶכֶב הַמִּשְׁנֶה אֲשֶׁר-לוֹ וַיּוֹלִיכֻהוּ יְרוּשָׁלִַם וַיָּמָת וַיִּקָּבֵר בְּקִבְרוֹת אֲבֹתָיו וְכָל-יְהוּדָה וִירוּשָׁלִַם מִתְאַבְּלִים עַל-יֹאשִׁיָּהוּ. </a:t>
            </a:r>
            <a:endParaRPr lang="he-IL" sz="2000" dirty="0" smtClean="0">
              <a:cs typeface="David" pitchFamily="34" charset="-79"/>
            </a:endParaRPr>
          </a:p>
          <a:p>
            <a:pPr marL="0" indent="0" algn="ctr">
              <a:buNone/>
            </a:pPr>
            <a:r>
              <a:rPr lang="en-GB" sz="2400" b="1" dirty="0" smtClean="0">
                <a:solidFill>
                  <a:schemeClr val="accent3"/>
                </a:solidFill>
                <a:cs typeface="David" pitchFamily="34" charset="-79"/>
              </a:rPr>
              <a:t>The chance for real teshuva is lost with the death of </a:t>
            </a:r>
            <a:r>
              <a:rPr lang="en-GB" sz="2400" b="1" dirty="0" err="1" smtClean="0">
                <a:solidFill>
                  <a:schemeClr val="accent3"/>
                </a:solidFill>
                <a:cs typeface="David" pitchFamily="34" charset="-79"/>
              </a:rPr>
              <a:t>Yoshiyahu</a:t>
            </a:r>
            <a:r>
              <a:rPr lang="en-GB" sz="2400" b="1" dirty="0" smtClean="0">
                <a:solidFill>
                  <a:schemeClr val="accent3"/>
                </a:solidFill>
                <a:cs typeface="David" pitchFamily="34" charset="-79"/>
              </a:rPr>
              <a:t>.</a:t>
            </a:r>
            <a:endParaRPr lang="he-IL" sz="2400" b="1" dirty="0">
              <a:solidFill>
                <a:schemeClr val="accent3"/>
              </a:solidFill>
              <a:cs typeface="David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378186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sz="60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מלכים ב פרק כ</a:t>
            </a:r>
            <a:endParaRPr lang="he-IL" sz="6000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76600" y="1371600"/>
            <a:ext cx="5562600" cy="4525963"/>
          </a:xfrm>
        </p:spPr>
        <p:txBody>
          <a:bodyPr anchor="ctr">
            <a:noAutofit/>
          </a:bodyPr>
          <a:lstStyle/>
          <a:p>
            <a:pPr marL="0" indent="0" algn="r" rtl="1">
              <a:buNone/>
            </a:pPr>
            <a:r>
              <a:rPr lang="he-IL" sz="2400" b="1" dirty="0" smtClean="0">
                <a:cs typeface="David" pitchFamily="34" charset="-79"/>
              </a:rPr>
              <a:t>יט</a:t>
            </a:r>
            <a:r>
              <a:rPr lang="he-IL" sz="2400" dirty="0" smtClean="0">
                <a:cs typeface="David" pitchFamily="34" charset="-79"/>
              </a:rPr>
              <a:t> </a:t>
            </a:r>
            <a:r>
              <a:rPr lang="he-IL" sz="2400" b="1" dirty="0">
                <a:solidFill>
                  <a:schemeClr val="accent1"/>
                </a:solidFill>
                <a:cs typeface="David" pitchFamily="34" charset="-79"/>
              </a:rPr>
              <a:t>וַיֹּאמֶר חִזְקִיָּהוּ אֶל-יְשַׁעְיָהוּ טוֹב דְּבַר-יְהוָה אֲשֶׁר דִּבַּרְתָּ וַיֹּאמֶר הֲלוֹא אִם-שָׁלוֹם וֶאֱמֶת יִהְיֶה בְיָמָי. </a:t>
            </a:r>
            <a:endParaRPr lang="en-US" sz="2400" b="1" dirty="0">
              <a:solidFill>
                <a:schemeClr val="accent1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endParaRPr lang="he-IL" sz="2400" b="1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400" b="1" dirty="0" smtClean="0">
                <a:cs typeface="David" pitchFamily="34" charset="-79"/>
              </a:rPr>
              <a:t>כ</a:t>
            </a:r>
            <a:r>
              <a:rPr lang="he-IL" sz="2400" dirty="0" smtClean="0">
                <a:cs typeface="David" pitchFamily="34" charset="-79"/>
              </a:rPr>
              <a:t> </a:t>
            </a:r>
            <a:r>
              <a:rPr lang="he-IL" sz="2400" dirty="0">
                <a:cs typeface="David" pitchFamily="34" charset="-79"/>
              </a:rPr>
              <a:t>וְיֶתֶר דִּבְרֵי חִזְקִיָּהוּ וְכָל-גְּבוּרָתוֹ וַאֲשֶׁר עָשָׂה אֶת-הַבְּרֵכָה וְאֶת-הַתְּעָלָה וַיָּבֵא אֶת-הַמַּיִם הָעִירָה הֲלֹא-הֵם כְּתוּבִים עַל-סֵפֶר דִּבְרֵי הַיָּמִים לְמַלְכֵי יְהוּדָה. </a:t>
            </a:r>
            <a:endParaRPr lang="en-US" sz="2400" dirty="0">
              <a:cs typeface="David" pitchFamily="34" charset="-79"/>
            </a:endParaRPr>
          </a:p>
          <a:p>
            <a:pPr marL="0" indent="0" algn="r" rtl="1">
              <a:buNone/>
            </a:pPr>
            <a:endParaRPr lang="he-IL" sz="2400" b="1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400" b="1" dirty="0" smtClean="0">
                <a:cs typeface="David" pitchFamily="34" charset="-79"/>
              </a:rPr>
              <a:t>כא</a:t>
            </a:r>
            <a:r>
              <a:rPr lang="he-IL" sz="2400" dirty="0" smtClean="0">
                <a:cs typeface="David" pitchFamily="34" charset="-79"/>
              </a:rPr>
              <a:t> </a:t>
            </a:r>
            <a:r>
              <a:rPr lang="he-IL" sz="2400" dirty="0">
                <a:cs typeface="David" pitchFamily="34" charset="-79"/>
              </a:rPr>
              <a:t>וַיִּשְׁכַּב חִזְקִיָּהוּ עִם-אֲבֹתָיו וַיִּמְלֹךְ מְנַשֶּׁה בְנוֹ </a:t>
            </a:r>
            <a:r>
              <a:rPr lang="he-IL" sz="2400" dirty="0" smtClean="0">
                <a:cs typeface="David" pitchFamily="34" charset="-79"/>
              </a:rPr>
              <a:t>תַּחְתָּיו. </a:t>
            </a:r>
            <a:endParaRPr lang="he-IL" sz="2400" dirty="0">
              <a:cs typeface="David" pitchFamily="34" charset="-79"/>
            </a:endParaRPr>
          </a:p>
        </p:txBody>
      </p:sp>
      <p:sp>
        <p:nvSpPr>
          <p:cNvPr id="4" name="Right Arrow Callout 3"/>
          <p:cNvSpPr/>
          <p:nvPr/>
        </p:nvSpPr>
        <p:spPr>
          <a:xfrm>
            <a:off x="71718" y="1828800"/>
            <a:ext cx="3281082" cy="16002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5715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err="1" smtClean="0"/>
              <a:t>Chizkiyahu’s</a:t>
            </a:r>
            <a:r>
              <a:rPr lang="en-GB" sz="2000" dirty="0" smtClean="0"/>
              <a:t> answers that this is good news for at least it won’t happen in his time.</a:t>
            </a:r>
            <a:endParaRPr lang="he-IL" sz="2000" dirty="0"/>
          </a:p>
        </p:txBody>
      </p:sp>
    </p:spTree>
    <p:extLst>
      <p:ext uri="{BB962C8B-B14F-4D97-AF65-F5344CB8AC3E}">
        <p14:creationId xmlns:p14="http://schemas.microsoft.com/office/powerpoint/2010/main" val="3733222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sz="60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מלכים ב פרק כא</a:t>
            </a:r>
            <a:endParaRPr lang="he-IL" sz="6000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0" y="1600200"/>
            <a:ext cx="5638800" cy="4525963"/>
          </a:xfrm>
        </p:spPr>
        <p:txBody>
          <a:bodyPr anchor="ctr">
            <a:normAutofit/>
          </a:bodyPr>
          <a:lstStyle/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א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b="1" dirty="0">
                <a:solidFill>
                  <a:schemeClr val="accent6"/>
                </a:solidFill>
                <a:cs typeface="David" pitchFamily="34" charset="-79"/>
              </a:rPr>
              <a:t>בֶּן-שְׁתֵּים עֶשְׂרֵה שָׁנָה מְנַשֶּׁה בְמָלְכוֹ וַחֲמִשִּׁים וְחָמֵשׁ שָׁנָה מָלַךְ בִּירוּשָׁלִָם וְשֵׁם אִמּוֹ חֶפְצִי-בָהּ. </a:t>
            </a:r>
            <a:endParaRPr lang="en-US" b="1" dirty="0">
              <a:solidFill>
                <a:schemeClr val="accent6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endParaRPr lang="he-IL" b="1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ב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b="1" dirty="0">
                <a:solidFill>
                  <a:schemeClr val="accent5"/>
                </a:solidFill>
                <a:cs typeface="David" pitchFamily="34" charset="-79"/>
              </a:rPr>
              <a:t>וַיַּעַשׂ הָרַע בְּעֵינֵי יְהוָה כְּתוֹעֲבֹת הַגּוֹיִם אֲשֶׁר הוֹרִישׁ יְהוָה מִפְּנֵי בְּנֵי יִשְׂרָאֵל</a:t>
            </a:r>
            <a:r>
              <a:rPr lang="he-IL" b="1" dirty="0" smtClean="0">
                <a:solidFill>
                  <a:schemeClr val="accent5"/>
                </a:solidFill>
                <a:cs typeface="David" pitchFamily="34" charset="-79"/>
              </a:rPr>
              <a:t>.</a:t>
            </a:r>
            <a:endParaRPr lang="en-US" b="1" dirty="0">
              <a:solidFill>
                <a:schemeClr val="accent5"/>
              </a:solidFill>
              <a:cs typeface="David" pitchFamily="34" charset="-79"/>
            </a:endParaRPr>
          </a:p>
        </p:txBody>
      </p:sp>
      <p:sp>
        <p:nvSpPr>
          <p:cNvPr id="4" name="Right Arrow Callout 3"/>
          <p:cNvSpPr/>
          <p:nvPr/>
        </p:nvSpPr>
        <p:spPr>
          <a:xfrm>
            <a:off x="152400" y="1981200"/>
            <a:ext cx="2971800" cy="11430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1719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Despite being a bad king, he has a long reign. </a:t>
            </a:r>
            <a:endParaRPr lang="he-IL" sz="2000" dirty="0"/>
          </a:p>
        </p:txBody>
      </p:sp>
      <p:sp>
        <p:nvSpPr>
          <p:cNvPr id="5" name="Right Arrow Callout 4"/>
          <p:cNvSpPr/>
          <p:nvPr/>
        </p:nvSpPr>
        <p:spPr>
          <a:xfrm>
            <a:off x="152400" y="3810000"/>
            <a:ext cx="2971800" cy="16002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1719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He acted like the </a:t>
            </a:r>
            <a:r>
              <a:rPr lang="en-GB" sz="2000" dirty="0" err="1" smtClean="0"/>
              <a:t>Emorites</a:t>
            </a:r>
            <a:r>
              <a:rPr lang="en-GB" sz="2000" dirty="0" smtClean="0"/>
              <a:t> and so will be punished harshly.</a:t>
            </a:r>
            <a:endParaRPr lang="he-IL" sz="2000" dirty="0"/>
          </a:p>
        </p:txBody>
      </p:sp>
    </p:spTree>
    <p:extLst>
      <p:ext uri="{BB962C8B-B14F-4D97-AF65-F5344CB8AC3E}">
        <p14:creationId xmlns:p14="http://schemas.microsoft.com/office/powerpoint/2010/main" val="1013585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e-IL" sz="60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ויקרא פרק יח</a:t>
            </a:r>
            <a:br>
              <a:rPr lang="he-IL" sz="60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49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Don’t act like the other nations</a:t>
            </a:r>
            <a:endParaRPr lang="he-IL" sz="6000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3837"/>
            <a:ext cx="8229600" cy="4525963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א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וַיְדַבֵּר יְהוָה אֶל-מֹשֶׁה לֵּאמֹר. </a:t>
            </a:r>
            <a:r>
              <a:rPr lang="he-IL" sz="2000" b="1" dirty="0">
                <a:cs typeface="David" pitchFamily="34" charset="-79"/>
              </a:rPr>
              <a:t>ב</a:t>
            </a:r>
            <a:r>
              <a:rPr lang="he-IL" sz="2000" dirty="0">
                <a:cs typeface="David" pitchFamily="34" charset="-79"/>
              </a:rPr>
              <a:t> דַּבֵּר אֶל-בְּנֵי יִשְׂרָאֵל וְאָמַרְתָּ אֲלֵהֶם אֲנִי יְהוָה אֱלֹהֵיכֶם. </a:t>
            </a:r>
            <a:r>
              <a:rPr lang="he-IL" sz="2000" b="1" dirty="0">
                <a:cs typeface="David" pitchFamily="34" charset="-79"/>
              </a:rPr>
              <a:t>ג</a:t>
            </a:r>
            <a:r>
              <a:rPr lang="he-IL" sz="2000" dirty="0">
                <a:cs typeface="David" pitchFamily="34" charset="-79"/>
              </a:rPr>
              <a:t> כְּמַעֲשֵׂה אֶרֶץ-מִצְרַיִם אֲשֶׁר יְשַׁבְתֶּם-בָּהּ לֹא תַעֲשׂוּ וּכְמַעֲשֵׂה אֶרֶץ-כְּנַעַן אֲשֶׁר אֲנִי מֵבִיא אֶתְכֶם שָׁמָּה לֹא תַעֲשׂוּ וּבְחֻקֹּתֵיהֶם לֹא תֵלֵכוּ. </a:t>
            </a:r>
            <a:r>
              <a:rPr lang="he-IL" sz="2000" b="1" dirty="0">
                <a:cs typeface="David" pitchFamily="34" charset="-79"/>
              </a:rPr>
              <a:t>ד</a:t>
            </a:r>
            <a:r>
              <a:rPr lang="he-IL" sz="2000" dirty="0">
                <a:cs typeface="David" pitchFamily="34" charset="-79"/>
              </a:rPr>
              <a:t> אֶת-מִשְׁפָּטַי תַּעֲשׂוּ וְאֶת-חֻקֹּתַי תִּשְׁמְרוּ לָלֶכֶת בָּהֶם אֲנִי יְהוָה אֱלֹהֵיכֶם. </a:t>
            </a:r>
            <a:r>
              <a:rPr lang="he-IL" sz="2000" b="1" dirty="0">
                <a:cs typeface="David" pitchFamily="34" charset="-79"/>
              </a:rPr>
              <a:t>ה</a:t>
            </a:r>
            <a:r>
              <a:rPr lang="he-IL" sz="2000" dirty="0">
                <a:cs typeface="David" pitchFamily="34" charset="-79"/>
              </a:rPr>
              <a:t> וּשְׁמַרְתֶּם אֶת-חֻקֹּתַי וְאֶת-מִשְׁפָּטַי אֲשֶׁר יַעֲשֶׂה אֹתָם הָאָדָם וָחַי בָּהֶם אֲנִי יְהוָה. </a:t>
            </a:r>
            <a:r>
              <a:rPr lang="he-IL" sz="2000" b="1" dirty="0" smtClean="0">
                <a:cs typeface="David" pitchFamily="34" charset="-79"/>
              </a:rPr>
              <a:t>ו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אִישׁ אִישׁ אֶל-כָּל-שְׁאֵר בְּשָׂרוֹ לֹא תִקְרְבוּ לְגַלּוֹת עֶרְוָה אֲנִי יְהוָה. </a:t>
            </a:r>
            <a:r>
              <a:rPr lang="he-IL" sz="2000" b="1" dirty="0" smtClean="0">
                <a:cs typeface="David" pitchFamily="34" charset="-79"/>
              </a:rPr>
              <a:t>ז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עֶרְוַת אָבִיךָ וְעֶרְוַת אִמְּךָ לֹא תְגַלֵּה אִמְּךָ הִוא לֹא תְגַלֶּה עֶרְוָתָהּ. </a:t>
            </a:r>
            <a:r>
              <a:rPr lang="he-IL" sz="2000" b="1" dirty="0" smtClean="0">
                <a:cs typeface="David" pitchFamily="34" charset="-79"/>
              </a:rPr>
              <a:t>ח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עֶרְוַת אֵשֶׁת-אָבִיךָ לֹא תְגַלֵּה עֶרְוַת אָבִיךָ הִוא. </a:t>
            </a:r>
            <a:r>
              <a:rPr lang="he-IL" sz="2000" b="1" dirty="0" smtClean="0">
                <a:cs typeface="David" pitchFamily="34" charset="-79"/>
              </a:rPr>
              <a:t>ט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עֶרְוַת אֲחוֹתְךָ בַת-אָבִיךָ אוֹ בַת-אִמֶּךָ מוֹלֶדֶת בַּיִת אוֹ מוֹלֶדֶת חוּץ לֹא תְגַלֶּה עֶרְוָתָן. </a:t>
            </a:r>
            <a:r>
              <a:rPr lang="he-IL" sz="2000" b="1" dirty="0" smtClean="0">
                <a:cs typeface="David" pitchFamily="34" charset="-79"/>
              </a:rPr>
              <a:t>י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עֶרְוַת בַּת-בִּנְךָ אוֹ בַת-בִּתְּךָ לֹא תְגַלֶּה עֶרְוָתָן כִּי עֶרְוָתְךָ הֵנָּה. </a:t>
            </a:r>
            <a:r>
              <a:rPr lang="he-IL" sz="2000" b="1" dirty="0" smtClean="0">
                <a:cs typeface="David" pitchFamily="34" charset="-79"/>
              </a:rPr>
              <a:t>יא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עֶרְוַת בַּת-אֵשֶׁת אָבִיךָ מוֹלֶדֶת אָבִיךָ אֲחוֹתְךָ הִוא לֹא תְגַלֶּה עֶרְוָתָהּ. </a:t>
            </a:r>
            <a:r>
              <a:rPr lang="he-IL" sz="2000" b="1" dirty="0" smtClean="0">
                <a:cs typeface="David" pitchFamily="34" charset="-79"/>
              </a:rPr>
              <a:t>יב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עֶרְוַת אֲחוֹת-אָבִיךָ לֹא תְגַלֵּה שְׁאֵר אָבִיךָ הִוא. </a:t>
            </a:r>
            <a:r>
              <a:rPr lang="he-IL" sz="2000" b="1" dirty="0" smtClean="0">
                <a:cs typeface="David" pitchFamily="34" charset="-79"/>
              </a:rPr>
              <a:t>יג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עֶרְוַת אֲחוֹת-אִמְּךָ לֹא תְגַלֵּה כִּי-שְׁאֵר אִמְּךָ הִוא. </a:t>
            </a:r>
            <a:r>
              <a:rPr lang="he-IL" sz="2000" b="1" dirty="0" smtClean="0">
                <a:cs typeface="David" pitchFamily="34" charset="-79"/>
              </a:rPr>
              <a:t>יד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עֶרְוַת אֲחִי-אָבִיךָ לֹא תְגַלֵּה אֶל-אִשְׁתּוֹ לֹא תִקְרָב דֹּדָתְךָ הִוא. </a:t>
            </a:r>
            <a:r>
              <a:rPr lang="he-IL" sz="2000" b="1" dirty="0" smtClean="0">
                <a:cs typeface="David" pitchFamily="34" charset="-79"/>
              </a:rPr>
              <a:t>טו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עֶרְוַת כַּלָּתְךָ לֹא תְגַלֵּה אֵשֶׁת בִּנְךָ הִוא לֹא תְגַלֶּה עֶרְוָתָהּ. </a:t>
            </a:r>
            <a:r>
              <a:rPr lang="he-IL" sz="2000" b="1" dirty="0" smtClean="0">
                <a:cs typeface="David" pitchFamily="34" charset="-79"/>
              </a:rPr>
              <a:t>טז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עֶרְוַת אֵשֶׁת-אָחִיךָ לֹא תְגַלֵּה עֶרְוַת אָחִיךָ הִוא. </a:t>
            </a:r>
            <a:r>
              <a:rPr lang="he-IL" sz="2000" b="1" dirty="0" smtClean="0">
                <a:cs typeface="David" pitchFamily="34" charset="-79"/>
              </a:rPr>
              <a:t>יז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עֶרְוַת אִשָּׁה וּבִתָּהּ לֹא תְגַלֵּה אֶת-בַּת-בְּנָהּ וְאֶת-בַּת-בִּתָּהּ לֹא תִקַּח לְגַלּוֹת עֶרְוָתָהּ שַׁאֲרָה הֵנָּה זִמָּה הִוא. </a:t>
            </a:r>
            <a:r>
              <a:rPr lang="he-IL" sz="2000" b="1" dirty="0">
                <a:cs typeface="David" pitchFamily="34" charset="-79"/>
              </a:rPr>
              <a:t>יח</a:t>
            </a:r>
            <a:r>
              <a:rPr lang="he-IL" sz="2000" dirty="0">
                <a:cs typeface="David" pitchFamily="34" charset="-79"/>
              </a:rPr>
              <a:t> וְאִשָּׁה אֶל-אֲחֹתָהּ לֹא תִקָּח לִצְרֹר לְגַלּוֹת עֶרְוָתָהּ עָלֶיהָ בְּחַיֶּיהָ. </a:t>
            </a:r>
            <a:r>
              <a:rPr lang="he-IL" sz="2000" b="1" dirty="0">
                <a:cs typeface="David" pitchFamily="34" charset="-79"/>
              </a:rPr>
              <a:t>יט</a:t>
            </a:r>
            <a:r>
              <a:rPr lang="he-IL" sz="2000" dirty="0">
                <a:cs typeface="David" pitchFamily="34" charset="-79"/>
              </a:rPr>
              <a:t> וְאֶל-אִשָּׁה בְּנִדַּת טֻמְאָתָהּ לֹא תִקְרַב לְגַלּוֹת עֶרְוָתָהּ. </a:t>
            </a:r>
            <a:r>
              <a:rPr lang="he-IL" sz="2000" b="1" dirty="0">
                <a:cs typeface="David" pitchFamily="34" charset="-79"/>
              </a:rPr>
              <a:t>כ</a:t>
            </a:r>
            <a:r>
              <a:rPr lang="he-IL" sz="2000" dirty="0">
                <a:cs typeface="David" pitchFamily="34" charset="-79"/>
              </a:rPr>
              <a:t> וְאֶל-אֵשֶׁת עֲמִיתְךָ לֹא-תִתֵּן שְׁכָבְתְּךָ לְזָרַע לְטָמְאָה-בָהּ. </a:t>
            </a:r>
            <a:r>
              <a:rPr lang="he-IL" sz="2000" b="1" dirty="0">
                <a:cs typeface="David" pitchFamily="34" charset="-79"/>
              </a:rPr>
              <a:t>כא</a:t>
            </a:r>
            <a:r>
              <a:rPr lang="he-IL" sz="2000" dirty="0">
                <a:cs typeface="David" pitchFamily="34" charset="-79"/>
              </a:rPr>
              <a:t> וּמִזַּרְעֲךָ לֹא-תִתֵּן לְהַעֲבִיר לַמֹּלֶךְ וְלֹא תְחַלֵּל אֶת-שֵׁם אֱלֹהֶיךָ אֲנִי יְהוָה. </a:t>
            </a:r>
            <a:r>
              <a:rPr lang="he-IL" sz="2000" b="1" dirty="0">
                <a:cs typeface="David" pitchFamily="34" charset="-79"/>
              </a:rPr>
              <a:t>כב</a:t>
            </a:r>
            <a:r>
              <a:rPr lang="he-IL" sz="2000" dirty="0">
                <a:cs typeface="David" pitchFamily="34" charset="-79"/>
              </a:rPr>
              <a:t> וְאֶת-זָכָר לֹא תִשְׁכַּב מִשְׁכְּבֵי אִשָּׁה תּוֹעֵבָה הִוא. </a:t>
            </a:r>
            <a:r>
              <a:rPr lang="he-IL" sz="2000" b="1" dirty="0">
                <a:cs typeface="David" pitchFamily="34" charset="-79"/>
              </a:rPr>
              <a:t>כג</a:t>
            </a:r>
            <a:r>
              <a:rPr lang="he-IL" sz="2000" dirty="0">
                <a:cs typeface="David" pitchFamily="34" charset="-79"/>
              </a:rPr>
              <a:t> וּבְכָל-בְּהֵמָה לֹא-תִתֵּן שְׁכָבְתְּךָ לְטָמְאָה-בָהּ וְאִשָּׁה לֹא-תַעֲמֹד לִפְנֵי בְהֵמָה לְרִבְעָהּ תֶּבֶל הוּא. </a:t>
            </a:r>
            <a:endParaRPr lang="he-IL" sz="2000" dirty="0" smtClean="0">
              <a:cs typeface="David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732711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he-IL" sz="60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ויקרא פרק יח</a:t>
            </a:r>
            <a:endParaRPr lang="he-IL" sz="6000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4200" y="1295400"/>
            <a:ext cx="5715000" cy="4876800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he-IL" sz="2200" b="1" dirty="0" smtClean="0">
                <a:cs typeface="David" pitchFamily="34" charset="-79"/>
              </a:rPr>
              <a:t>כד</a:t>
            </a:r>
            <a:r>
              <a:rPr lang="he-IL" sz="2200" dirty="0" smtClean="0">
                <a:cs typeface="David" pitchFamily="34" charset="-79"/>
              </a:rPr>
              <a:t> </a:t>
            </a:r>
            <a:r>
              <a:rPr lang="he-IL" sz="2200" dirty="0">
                <a:cs typeface="David" pitchFamily="34" charset="-79"/>
              </a:rPr>
              <a:t>אַל-תִּטַּמְּאוּ בְּכָל-אֵלֶּה כִּי בְכָל-אֵלֶּה נִטְמְאוּ הַגּוֹיִם אֲשֶׁר-אֲנִי מְשַׁלֵּחַ מִפְּנֵיכֶם. </a:t>
            </a:r>
            <a:endParaRPr lang="he-IL" sz="22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200" b="1" dirty="0" smtClean="0">
                <a:cs typeface="David" pitchFamily="34" charset="-79"/>
              </a:rPr>
              <a:t>כה</a:t>
            </a:r>
            <a:r>
              <a:rPr lang="he-IL" sz="2200" dirty="0" smtClean="0">
                <a:cs typeface="David" pitchFamily="34" charset="-79"/>
              </a:rPr>
              <a:t> </a:t>
            </a:r>
            <a:r>
              <a:rPr lang="he-IL" sz="2200" dirty="0">
                <a:cs typeface="David" pitchFamily="34" charset="-79"/>
              </a:rPr>
              <a:t>וַתִּטְמָא הָאָרֶץ וָאֶפְקֹד עֲו‍ֹנָהּ עָלֶיהָ וַתָּקִא הָאָרֶץ אֶת-יֹשְׁבֶיהָ. </a:t>
            </a:r>
            <a:endParaRPr lang="he-IL" sz="22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200" b="1" dirty="0" smtClean="0">
                <a:cs typeface="David" pitchFamily="34" charset="-79"/>
              </a:rPr>
              <a:t>כו</a:t>
            </a:r>
            <a:r>
              <a:rPr lang="he-IL" sz="2200" dirty="0" smtClean="0">
                <a:cs typeface="David" pitchFamily="34" charset="-79"/>
              </a:rPr>
              <a:t> </a:t>
            </a:r>
            <a:r>
              <a:rPr lang="he-IL" sz="2200" dirty="0">
                <a:cs typeface="David" pitchFamily="34" charset="-79"/>
              </a:rPr>
              <a:t>וּשְׁמַרְתֶּם אַתֶּם אֶת-חֻקֹּתַי וְאֶת-מִשְׁפָּטַי וְלֹא תַעֲשׂוּ מִכֹּל הַתּוֹעֵבֹת הָאֵלֶּה הָאֶזְרָח וְהַגֵּר הַגָּר בְּתוֹכְכֶם. </a:t>
            </a:r>
            <a:endParaRPr lang="he-IL" sz="22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200" b="1" dirty="0" smtClean="0">
                <a:cs typeface="David" pitchFamily="34" charset="-79"/>
              </a:rPr>
              <a:t>כז</a:t>
            </a:r>
            <a:r>
              <a:rPr lang="he-IL" sz="2200" dirty="0" smtClean="0">
                <a:cs typeface="David" pitchFamily="34" charset="-79"/>
              </a:rPr>
              <a:t> </a:t>
            </a:r>
            <a:r>
              <a:rPr lang="he-IL" sz="2200" b="1" dirty="0">
                <a:solidFill>
                  <a:schemeClr val="accent6"/>
                </a:solidFill>
                <a:cs typeface="David" pitchFamily="34" charset="-79"/>
              </a:rPr>
              <a:t>כִּי אֶת-כָּל-הַתּוֹעֵבֹת הָאֵל עָשׂוּ אַנְשֵׁי-הָאָרֶץ אֲשֶׁר לִפְנֵיכֶם וַתִּטְמָא הָאָרֶץ. </a:t>
            </a:r>
            <a:endParaRPr lang="en-US" sz="2200" b="1" dirty="0">
              <a:solidFill>
                <a:schemeClr val="accent6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200" b="1" dirty="0" smtClean="0">
                <a:cs typeface="David" pitchFamily="34" charset="-79"/>
              </a:rPr>
              <a:t>כח</a:t>
            </a:r>
            <a:r>
              <a:rPr lang="he-IL" sz="2200" dirty="0" smtClean="0">
                <a:cs typeface="David" pitchFamily="34" charset="-79"/>
              </a:rPr>
              <a:t> </a:t>
            </a:r>
            <a:r>
              <a:rPr lang="he-IL" sz="2200" b="1" dirty="0">
                <a:solidFill>
                  <a:schemeClr val="accent5"/>
                </a:solidFill>
                <a:cs typeface="David" pitchFamily="34" charset="-79"/>
              </a:rPr>
              <a:t>וְלֹא-תָקִיא הָאָרֶץ אֶתְכֶם בְּטַמַּאֲכֶם אֹתָהּ כַּאֲשֶׁר קָאָה אֶת-הַגּוֹי אֲשֶׁר לִפְנֵיכֶם. </a:t>
            </a:r>
            <a:endParaRPr lang="en-US" sz="2200" b="1" dirty="0">
              <a:solidFill>
                <a:schemeClr val="accent5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200" b="1" dirty="0" smtClean="0">
                <a:cs typeface="David" pitchFamily="34" charset="-79"/>
              </a:rPr>
              <a:t>כט</a:t>
            </a:r>
            <a:r>
              <a:rPr lang="he-IL" sz="2200" dirty="0" smtClean="0">
                <a:cs typeface="David" pitchFamily="34" charset="-79"/>
              </a:rPr>
              <a:t> </a:t>
            </a:r>
            <a:r>
              <a:rPr lang="he-IL" sz="2200" dirty="0">
                <a:cs typeface="David" pitchFamily="34" charset="-79"/>
              </a:rPr>
              <a:t>כִּי כָּל-אֲשֶׁר יַעֲשֶׂה מִכֹּל הַתּוֹעֵבֹת הָאֵלֶּה וְנִכְרְתוּ הַנְּפָשׁוֹת הָעֹשֹׂת מִקֶּרֶב עַמָּם. </a:t>
            </a:r>
            <a:endParaRPr lang="he-IL" sz="22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200" b="1" dirty="0" smtClean="0">
                <a:cs typeface="David" pitchFamily="34" charset="-79"/>
              </a:rPr>
              <a:t>ל</a:t>
            </a:r>
            <a:r>
              <a:rPr lang="he-IL" sz="2200" dirty="0" smtClean="0">
                <a:cs typeface="David" pitchFamily="34" charset="-79"/>
              </a:rPr>
              <a:t> </a:t>
            </a:r>
            <a:r>
              <a:rPr lang="he-IL" sz="2200" dirty="0">
                <a:cs typeface="David" pitchFamily="34" charset="-79"/>
              </a:rPr>
              <a:t>וּשְׁמַרְתֶּם אֶת-מִשְׁמַרְתִּי לְבִלְתִּי עֲשׂוֹת מֵחֻקּוֹת הַתּוֹעֵבֹת אֲשֶׁר נַעֲשׂוּ לִפְנֵיכֶם וְלֹא תִטַּמְּאוּ בָּהֶם אֲנִי יְהוָה אֱלֹהֵיכֶם. </a:t>
            </a:r>
          </a:p>
        </p:txBody>
      </p:sp>
      <p:sp>
        <p:nvSpPr>
          <p:cNvPr id="4" name="Right Arrow Callout 3"/>
          <p:cNvSpPr/>
          <p:nvPr/>
        </p:nvSpPr>
        <p:spPr>
          <a:xfrm>
            <a:off x="152400" y="2895600"/>
            <a:ext cx="2743200" cy="1053353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4585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This is what they did which ruined the land.</a:t>
            </a:r>
            <a:endParaRPr lang="he-IL" sz="2000" dirty="0"/>
          </a:p>
        </p:txBody>
      </p:sp>
      <p:sp>
        <p:nvSpPr>
          <p:cNvPr id="5" name="Right Arrow Callout 4"/>
          <p:cNvSpPr/>
          <p:nvPr/>
        </p:nvSpPr>
        <p:spPr>
          <a:xfrm>
            <a:off x="152400" y="4114800"/>
            <a:ext cx="2743200" cy="9906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4585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Don’t act the way they acted.</a:t>
            </a:r>
            <a:endParaRPr lang="he-IL" sz="2000" dirty="0"/>
          </a:p>
        </p:txBody>
      </p:sp>
    </p:spTree>
    <p:extLst>
      <p:ext uri="{BB962C8B-B14F-4D97-AF65-F5344CB8AC3E}">
        <p14:creationId xmlns:p14="http://schemas.microsoft.com/office/powerpoint/2010/main" val="2136849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sz="60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בראשית פרק טו</a:t>
            </a:r>
            <a:endParaRPr lang="he-IL" sz="6000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יג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וַיֹּאמֶר לְאַבְרָם יָדֹעַ תֵּדַע כִּי-גֵר יִהְיֶה זַרְעֲךָ בְּאֶרֶץ לֹא לָהֶם וַעֲבָדוּם וְעִנּוּ אֹתָם אַרְבַּע מֵאוֹת שָׁנָה. </a:t>
            </a:r>
            <a:endParaRPr lang="he-IL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יד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וְגַם אֶת-הַגּוֹי אֲשֶׁר יַעֲבֹדוּ דָּן אָנֹכִי וְאַחֲרֵי-כֵן יֵצְאוּ בִּרְכֻשׁ גָּדוֹל. </a:t>
            </a:r>
            <a:endParaRPr lang="he-IL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טו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וְאַתָּה תָּבוֹא אֶל-אֲבֹתֶיךָ בְּשָׁלוֹם תִּקָּבֵר בְּשֵׂיבָה טוֹבָה. </a:t>
            </a:r>
            <a:endParaRPr lang="he-IL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טז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b="1" dirty="0">
                <a:solidFill>
                  <a:schemeClr val="accent4"/>
                </a:solidFill>
                <a:cs typeface="David" pitchFamily="34" charset="-79"/>
              </a:rPr>
              <a:t>וְדוֹר רְבִיעִי יָשׁוּבוּ הֵנָּה כִּי לֹא-שָׁלֵם עֲו‍ֹן הָאֱמֹרִי </a:t>
            </a:r>
            <a:r>
              <a:rPr lang="he-IL" b="1" dirty="0" smtClean="0">
                <a:solidFill>
                  <a:schemeClr val="accent4"/>
                </a:solidFill>
                <a:cs typeface="David" pitchFamily="34" charset="-79"/>
              </a:rPr>
              <a:t>עַד-הֵנָּה.</a:t>
            </a:r>
          </a:p>
          <a:p>
            <a:pPr marL="0" indent="0" algn="ctr">
              <a:buNone/>
            </a:pPr>
            <a:r>
              <a:rPr lang="en-GB" b="1" dirty="0" smtClean="0">
                <a:solidFill>
                  <a:schemeClr val="accent4"/>
                </a:solidFill>
                <a:cs typeface="David" pitchFamily="34" charset="-79"/>
              </a:rPr>
              <a:t>You won’t </a:t>
            </a:r>
            <a:r>
              <a:rPr lang="en-GB" b="1" dirty="0">
                <a:solidFill>
                  <a:schemeClr val="accent4"/>
                </a:solidFill>
                <a:cs typeface="David" pitchFamily="34" charset="-79"/>
              </a:rPr>
              <a:t>get the land until </a:t>
            </a:r>
            <a:r>
              <a:rPr lang="en-GB" b="1" dirty="0" smtClean="0">
                <a:solidFill>
                  <a:schemeClr val="accent4"/>
                </a:solidFill>
                <a:cs typeface="David" pitchFamily="34" charset="-79"/>
              </a:rPr>
              <a:t>the </a:t>
            </a:r>
            <a:r>
              <a:rPr lang="en-GB" b="1" dirty="0" err="1" smtClean="0">
                <a:solidFill>
                  <a:schemeClr val="accent4"/>
                </a:solidFill>
                <a:cs typeface="David" pitchFamily="34" charset="-79"/>
              </a:rPr>
              <a:t>Emorites</a:t>
            </a:r>
            <a:r>
              <a:rPr lang="en-GB" b="1" dirty="0" smtClean="0">
                <a:solidFill>
                  <a:schemeClr val="accent4"/>
                </a:solidFill>
                <a:cs typeface="David" pitchFamily="34" charset="-79"/>
              </a:rPr>
              <a:t> </a:t>
            </a:r>
            <a:r>
              <a:rPr lang="en-GB" b="1" dirty="0">
                <a:solidFill>
                  <a:schemeClr val="accent4"/>
                </a:solidFill>
                <a:cs typeface="David" pitchFamily="34" charset="-79"/>
              </a:rPr>
              <a:t>deserve to be thrown </a:t>
            </a:r>
            <a:r>
              <a:rPr lang="en-GB" b="1" dirty="0" smtClean="0">
                <a:solidFill>
                  <a:schemeClr val="accent4"/>
                </a:solidFill>
                <a:cs typeface="David" pitchFamily="34" charset="-79"/>
              </a:rPr>
              <a:t>out.</a:t>
            </a:r>
            <a:endParaRPr lang="en-US" dirty="0">
              <a:solidFill>
                <a:schemeClr val="accent4"/>
              </a:solidFill>
              <a:cs typeface="David" pitchFamily="34" charset="-79"/>
            </a:endParaRPr>
          </a:p>
          <a:p>
            <a:pPr marL="0" indent="0" algn="r">
              <a:buNone/>
            </a:pPr>
            <a:endParaRPr lang="he-IL" dirty="0">
              <a:cs typeface="David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836302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48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 Does the </a:t>
            </a:r>
            <a:r>
              <a:rPr lang="en-GB" sz="4800" b="1" dirty="0" err="1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Shechina</a:t>
            </a:r>
            <a:r>
              <a:rPr lang="en-GB" sz="48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Leave?</a:t>
            </a:r>
            <a:endParaRPr lang="he-IL" sz="4800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172020904"/>
              </p:ext>
            </p:extLst>
          </p:nvPr>
        </p:nvGraphicFramePr>
        <p:xfrm>
          <a:off x="228600" y="1397000"/>
          <a:ext cx="8686800" cy="508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20167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sz="60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במדבר פרק לה – ערי מקלט</a:t>
            </a:r>
            <a:endParaRPr lang="he-IL" sz="6000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ל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כָּל-מַכֵּה-נֶפֶשׁ לְפִי עֵדִים יִרְצַח אֶת-הָרֹצֵחַ וְעֵד אֶחָד לֹא-יַעֲנֶה בְנֶפֶשׁ לָמוּת. </a:t>
            </a:r>
            <a:endParaRPr lang="he-IL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לא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וְלֹא-תִקְחוּ כֹפֶר לְנֶפֶשׁ רֹצֵחַ אֲשֶׁר-הוּא רָשָׁע לָמוּת כִּי-מוֹת יוּמָת. </a:t>
            </a:r>
            <a:endParaRPr lang="he-IL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לב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וְלֹא-תִקְחוּ כֹפֶר לָנוּס אֶל-עִיר מִקְלָטוֹ לָשׁוּב לָשֶׁבֶת בָּאָרֶץ עַד-מוֹת הַכֹּהֵן. </a:t>
            </a:r>
            <a:endParaRPr lang="he-IL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לג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וְלֹא-תַחֲנִיפוּ אֶת-הָאָרֶץ אֲשֶׁר אַתֶּם בָּהּ כִּי הַדָּם הוּא יַחֲנִיף אֶת-הָאָרֶץ וְלָאָרֶץ לֹא-יְכֻפַּר לַדָּם אֲשֶׁר שֻׁפַּךְ-בָּהּ כִּי-אִם בְּדַם שֹׁפְכוֹ. </a:t>
            </a:r>
            <a:endParaRPr lang="he-IL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לד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וְלֹא תְטַמֵּא אֶת-הָאָרֶץ אֲשֶׁר אַתֶּם יֹשְׁבִים בָּהּ אֲשֶׁר אֲנִי שֹׁכֵן בְּתוֹכָהּ כִּי אֲנִי יְהוָה שֹׁכֵן בְּתוֹךְ בְּנֵי </a:t>
            </a:r>
            <a:r>
              <a:rPr lang="he-IL" dirty="0" smtClean="0">
                <a:cs typeface="David" pitchFamily="34" charset="-79"/>
              </a:rPr>
              <a:t>יִשְׂרָאֵל.</a:t>
            </a:r>
          </a:p>
        </p:txBody>
      </p:sp>
    </p:spTree>
    <p:extLst>
      <p:ext uri="{BB962C8B-B14F-4D97-AF65-F5344CB8AC3E}">
        <p14:creationId xmlns:p14="http://schemas.microsoft.com/office/powerpoint/2010/main" val="421259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1800</TotalTime>
  <Words>2565</Words>
  <Application>Microsoft Office PowerPoint</Application>
  <PresentationFormat>On-screen Show (4:3)</PresentationFormat>
  <Paragraphs>200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מנשה ויאשיהו</vt:lpstr>
      <vt:lpstr>מלכים ב פרק כ</vt:lpstr>
      <vt:lpstr>מלכים ב פרק כ</vt:lpstr>
      <vt:lpstr>מלכים ב פרק כא</vt:lpstr>
      <vt:lpstr>ויקרא פרק יח Don’t act like the other nations</vt:lpstr>
      <vt:lpstr>ויקרא פרק יח</vt:lpstr>
      <vt:lpstr>בראשית פרק טו</vt:lpstr>
      <vt:lpstr>Why Does the Shechina Leave?</vt:lpstr>
      <vt:lpstr>במדבר פרק לה – ערי מקלט</vt:lpstr>
      <vt:lpstr>Why Does the Shechina Leave?</vt:lpstr>
      <vt:lpstr>מלכים ב פרק כא</vt:lpstr>
      <vt:lpstr>מלכים ב פרק כא</vt:lpstr>
      <vt:lpstr>דברי הימים ב פרק לג</vt:lpstr>
      <vt:lpstr>PowerPoint Presentation</vt:lpstr>
      <vt:lpstr>דברי הימים ב פרק לג</vt:lpstr>
      <vt:lpstr>דברי הימים ב פרק לד</vt:lpstr>
      <vt:lpstr>דברי הימים ב פרק לד</vt:lpstr>
      <vt:lpstr>דברים פרק לא</vt:lpstr>
      <vt:lpstr>דברי הימים ב פרק לד</vt:lpstr>
      <vt:lpstr>דברי הימים ב פרק לד</vt:lpstr>
      <vt:lpstr>דברי הימים ב פרק לד</vt:lpstr>
      <vt:lpstr>דברי הימים ב פרק לה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ספר מלכים</dc:title>
  <dc:creator>Alexis</dc:creator>
  <cp:lastModifiedBy>Alexis</cp:lastModifiedBy>
  <cp:revision>177</cp:revision>
  <dcterms:created xsi:type="dcterms:W3CDTF">2006-08-16T00:00:00Z</dcterms:created>
  <dcterms:modified xsi:type="dcterms:W3CDTF">2013-09-17T18:27:33Z</dcterms:modified>
</cp:coreProperties>
</file>