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0" r:id="rId4"/>
    <p:sldId id="258" r:id="rId5"/>
    <p:sldId id="259" r:id="rId6"/>
    <p:sldId id="271" r:id="rId7"/>
    <p:sldId id="260" r:id="rId8"/>
    <p:sldId id="261" r:id="rId9"/>
    <p:sldId id="262" r:id="rId10"/>
    <p:sldId id="269" r:id="rId11"/>
    <p:sldId id="263" r:id="rId12"/>
    <p:sldId id="272" r:id="rId13"/>
    <p:sldId id="264" r:id="rId14"/>
    <p:sldId id="273" r:id="rId15"/>
    <p:sldId id="274" r:id="rId16"/>
    <p:sldId id="265" r:id="rId17"/>
    <p:sldId id="277" r:id="rId18"/>
    <p:sldId id="266" r:id="rId19"/>
    <p:sldId id="267" r:id="rId20"/>
    <p:sldId id="275" r:id="rId21"/>
    <p:sldId id="276" r:id="rId22"/>
    <p:sldId id="26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is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3" autoAdjust="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21DBE-2C89-4C6B-B05C-382521DD99DD}" type="doc">
      <dgm:prSet loTypeId="urn:microsoft.com/office/officeart/2005/8/layout/h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39DB0C69-721A-4F3F-B607-092E812A55B9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במדבר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6B59A667-75A2-4EBF-AD36-5D50C776E98F}" type="parTrans" cxnId="{322E453B-7915-4487-82BE-A2E78061EA8C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A2FB1D51-C424-4FB5-A09E-5682A0055F89}" type="sibTrans" cxnId="{322E453B-7915-4487-82BE-A2E78061EA8C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141BA987-1AF2-43A7-9659-CCC0D8AC8BD7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?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475F97C3-F606-42B3-B889-9265BAB4486A}" type="parTrans" cxnId="{15AE3E36-E63D-469E-A43A-8F02D7B57EC9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226656A0-86CB-4DFC-B925-156B92276743}" type="sibTrans" cxnId="{15AE3E36-E63D-469E-A43A-8F02D7B57EC9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7921AD1C-FCA3-42F3-9C0F-00ED18B94ED0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ויקרא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7FD98FED-DE14-4690-ADB1-8030C65385AD}" type="parTrans" cxnId="{13AF809F-2C3D-4085-A4CC-AE20E190356B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925C82FE-BA78-4F6B-9EC5-A15F28130CF6}" type="sibTrans" cxnId="{13AF809F-2C3D-4085-A4CC-AE20E190356B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21EFC246-A55F-432F-9127-87369E8E7BE3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גילוי עריות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E1B0CDD6-4942-458D-92CD-748C3EC7EB02}" type="parTrans" cxnId="{FF93CCF3-F276-4C18-A37D-BED6B3751E27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56D2CC73-0289-400A-957F-1DACEC9C7371}" type="sibTrans" cxnId="{FF93CCF3-F276-4C18-A37D-BED6B3751E27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4563131B-DC77-404C-A3AC-A8054D58E4CB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שמות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D4EDD9BB-7BB3-49E4-A76D-CBCAD733EF41}" type="parTrans" cxnId="{A3A455CE-A978-47BC-8604-B7F47004BEA8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8E4FF52E-9C7B-485D-9C1F-FA7C550E6777}" type="sibTrans" cxnId="{A3A455CE-A978-47BC-8604-B7F47004BEA8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96632069-49D0-446D-B0F9-A60608410064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עגל הזהב = עבודה זרה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94FBF3D2-E649-4EC8-8331-630F4D58E2D3}" type="parTrans" cxnId="{78588FB9-3BFF-4E6F-B793-318315D03C1F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19D94EB0-9354-4C5B-A3E3-11317F543613}" type="sibTrans" cxnId="{78588FB9-3BFF-4E6F-B793-318315D03C1F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3470715B-87C1-4311-955B-F363EDF2F4BD}" type="pres">
      <dgm:prSet presAssocID="{28221DBE-2C89-4C6B-B05C-382521DD99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61C160E-A513-440A-A91E-700D02F91F48}" type="pres">
      <dgm:prSet presAssocID="{39DB0C69-721A-4F3F-B607-092E812A55B9}" presName="composite" presStyleCnt="0"/>
      <dgm:spPr/>
    </dgm:pt>
    <dgm:pt modelId="{5FC8B1DC-1E91-462A-86E7-A8CEEDDB4454}" type="pres">
      <dgm:prSet presAssocID="{39DB0C69-721A-4F3F-B607-092E812A55B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4ABA1BD-9A69-4905-8643-5D60D366C61D}" type="pres">
      <dgm:prSet presAssocID="{39DB0C69-721A-4F3F-B607-092E812A55B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A3F9189-57CE-4C88-B47E-00913B2326CB}" type="pres">
      <dgm:prSet presAssocID="{A2FB1D51-C424-4FB5-A09E-5682A0055F89}" presName="space" presStyleCnt="0"/>
      <dgm:spPr/>
    </dgm:pt>
    <dgm:pt modelId="{9874997D-1098-4269-94CF-0F896998CFC3}" type="pres">
      <dgm:prSet presAssocID="{7921AD1C-FCA3-42F3-9C0F-00ED18B94ED0}" presName="composite" presStyleCnt="0"/>
      <dgm:spPr/>
    </dgm:pt>
    <dgm:pt modelId="{B8F4B91D-52BE-43AB-8B51-D03534157FB7}" type="pres">
      <dgm:prSet presAssocID="{7921AD1C-FCA3-42F3-9C0F-00ED18B94E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68F6FA2-D002-452C-85EA-7BA2B2A6B088}" type="pres">
      <dgm:prSet presAssocID="{7921AD1C-FCA3-42F3-9C0F-00ED18B94E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5982B06-2AA4-4012-8C75-C00CE38C1756}" type="pres">
      <dgm:prSet presAssocID="{925C82FE-BA78-4F6B-9EC5-A15F28130CF6}" presName="space" presStyleCnt="0"/>
      <dgm:spPr/>
    </dgm:pt>
    <dgm:pt modelId="{892DACE2-9267-4D4B-85C1-E3E6F362A958}" type="pres">
      <dgm:prSet presAssocID="{4563131B-DC77-404C-A3AC-A8054D58E4CB}" presName="composite" presStyleCnt="0"/>
      <dgm:spPr/>
    </dgm:pt>
    <dgm:pt modelId="{0C23A3C1-7D7B-45C9-82D5-576B10866321}" type="pres">
      <dgm:prSet presAssocID="{4563131B-DC77-404C-A3AC-A8054D58E4C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DF01573-C521-4AE7-962A-F7A36BCC868B}" type="pres">
      <dgm:prSet presAssocID="{4563131B-DC77-404C-A3AC-A8054D58E4C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22E453B-7915-4487-82BE-A2E78061EA8C}" srcId="{28221DBE-2C89-4C6B-B05C-382521DD99DD}" destId="{39DB0C69-721A-4F3F-B607-092E812A55B9}" srcOrd="0" destOrd="0" parTransId="{6B59A667-75A2-4EBF-AD36-5D50C776E98F}" sibTransId="{A2FB1D51-C424-4FB5-A09E-5682A0055F89}"/>
    <dgm:cxn modelId="{B43B6880-BEFE-4E2B-A064-5524814F29AD}" type="presOf" srcId="{96632069-49D0-446D-B0F9-A60608410064}" destId="{6DF01573-C521-4AE7-962A-F7A36BCC868B}" srcOrd="0" destOrd="0" presId="urn:microsoft.com/office/officeart/2005/8/layout/hList1"/>
    <dgm:cxn modelId="{F9DBE29D-D6DB-4344-8EE9-4BD81FC7C915}" type="presOf" srcId="{39DB0C69-721A-4F3F-B607-092E812A55B9}" destId="{5FC8B1DC-1E91-462A-86E7-A8CEEDDB4454}" srcOrd="0" destOrd="0" presId="urn:microsoft.com/office/officeart/2005/8/layout/hList1"/>
    <dgm:cxn modelId="{F9CBABA2-8C9C-4A03-89DF-728E8B1FB470}" type="presOf" srcId="{4563131B-DC77-404C-A3AC-A8054D58E4CB}" destId="{0C23A3C1-7D7B-45C9-82D5-576B10866321}" srcOrd="0" destOrd="0" presId="urn:microsoft.com/office/officeart/2005/8/layout/hList1"/>
    <dgm:cxn modelId="{FF93CCF3-F276-4C18-A37D-BED6B3751E27}" srcId="{7921AD1C-FCA3-42F3-9C0F-00ED18B94ED0}" destId="{21EFC246-A55F-432F-9127-87369E8E7BE3}" srcOrd="0" destOrd="0" parTransId="{E1B0CDD6-4942-458D-92CD-748C3EC7EB02}" sibTransId="{56D2CC73-0289-400A-957F-1DACEC9C7371}"/>
    <dgm:cxn modelId="{361ECD0A-D308-4AA1-AE33-9FDB0E2E59CE}" type="presOf" srcId="{21EFC246-A55F-432F-9127-87369E8E7BE3}" destId="{968F6FA2-D002-452C-85EA-7BA2B2A6B088}" srcOrd="0" destOrd="0" presId="urn:microsoft.com/office/officeart/2005/8/layout/hList1"/>
    <dgm:cxn modelId="{01F74801-321F-4636-A7E3-9CE92F681B1E}" type="presOf" srcId="{28221DBE-2C89-4C6B-B05C-382521DD99DD}" destId="{3470715B-87C1-4311-955B-F363EDF2F4BD}" srcOrd="0" destOrd="0" presId="urn:microsoft.com/office/officeart/2005/8/layout/hList1"/>
    <dgm:cxn modelId="{13AF809F-2C3D-4085-A4CC-AE20E190356B}" srcId="{28221DBE-2C89-4C6B-B05C-382521DD99DD}" destId="{7921AD1C-FCA3-42F3-9C0F-00ED18B94ED0}" srcOrd="1" destOrd="0" parTransId="{7FD98FED-DE14-4690-ADB1-8030C65385AD}" sibTransId="{925C82FE-BA78-4F6B-9EC5-A15F28130CF6}"/>
    <dgm:cxn modelId="{78588FB9-3BFF-4E6F-B793-318315D03C1F}" srcId="{4563131B-DC77-404C-A3AC-A8054D58E4CB}" destId="{96632069-49D0-446D-B0F9-A60608410064}" srcOrd="0" destOrd="0" parTransId="{94FBF3D2-E649-4EC8-8331-630F4D58E2D3}" sibTransId="{19D94EB0-9354-4C5B-A3E3-11317F543613}"/>
    <dgm:cxn modelId="{8EA89FA4-A180-49A9-A1D0-C0624364DDD0}" type="presOf" srcId="{7921AD1C-FCA3-42F3-9C0F-00ED18B94ED0}" destId="{B8F4B91D-52BE-43AB-8B51-D03534157FB7}" srcOrd="0" destOrd="0" presId="urn:microsoft.com/office/officeart/2005/8/layout/hList1"/>
    <dgm:cxn modelId="{15AE3E36-E63D-469E-A43A-8F02D7B57EC9}" srcId="{39DB0C69-721A-4F3F-B607-092E812A55B9}" destId="{141BA987-1AF2-43A7-9659-CCC0D8AC8BD7}" srcOrd="0" destOrd="0" parTransId="{475F97C3-F606-42B3-B889-9265BAB4486A}" sibTransId="{226656A0-86CB-4DFC-B925-156B92276743}"/>
    <dgm:cxn modelId="{A3A455CE-A978-47BC-8604-B7F47004BEA8}" srcId="{28221DBE-2C89-4C6B-B05C-382521DD99DD}" destId="{4563131B-DC77-404C-A3AC-A8054D58E4CB}" srcOrd="2" destOrd="0" parTransId="{D4EDD9BB-7BB3-49E4-A76D-CBCAD733EF41}" sibTransId="{8E4FF52E-9C7B-485D-9C1F-FA7C550E6777}"/>
    <dgm:cxn modelId="{A1650E57-D3B4-4F4A-B9AE-02875083D769}" type="presOf" srcId="{141BA987-1AF2-43A7-9659-CCC0D8AC8BD7}" destId="{E4ABA1BD-9A69-4905-8643-5D60D366C61D}" srcOrd="0" destOrd="0" presId="urn:microsoft.com/office/officeart/2005/8/layout/hList1"/>
    <dgm:cxn modelId="{77BA292B-A92F-4FE0-8B24-A0463871B94B}" type="presParOf" srcId="{3470715B-87C1-4311-955B-F363EDF2F4BD}" destId="{F61C160E-A513-440A-A91E-700D02F91F48}" srcOrd="0" destOrd="0" presId="urn:microsoft.com/office/officeart/2005/8/layout/hList1"/>
    <dgm:cxn modelId="{33EC6595-1C73-4DC0-8065-99F17427AEF3}" type="presParOf" srcId="{F61C160E-A513-440A-A91E-700D02F91F48}" destId="{5FC8B1DC-1E91-462A-86E7-A8CEEDDB4454}" srcOrd="0" destOrd="0" presId="urn:microsoft.com/office/officeart/2005/8/layout/hList1"/>
    <dgm:cxn modelId="{6A05CE57-FF84-4E50-9356-1C4B879F9207}" type="presParOf" srcId="{F61C160E-A513-440A-A91E-700D02F91F48}" destId="{E4ABA1BD-9A69-4905-8643-5D60D366C61D}" srcOrd="1" destOrd="0" presId="urn:microsoft.com/office/officeart/2005/8/layout/hList1"/>
    <dgm:cxn modelId="{AF08F32C-3E17-4A08-9596-7FA6AF754105}" type="presParOf" srcId="{3470715B-87C1-4311-955B-F363EDF2F4BD}" destId="{EA3F9189-57CE-4C88-B47E-00913B2326CB}" srcOrd="1" destOrd="0" presId="urn:microsoft.com/office/officeart/2005/8/layout/hList1"/>
    <dgm:cxn modelId="{94320A03-8DA6-43BA-9547-F90B8801DF2F}" type="presParOf" srcId="{3470715B-87C1-4311-955B-F363EDF2F4BD}" destId="{9874997D-1098-4269-94CF-0F896998CFC3}" srcOrd="2" destOrd="0" presId="urn:microsoft.com/office/officeart/2005/8/layout/hList1"/>
    <dgm:cxn modelId="{A15ECC44-0719-4B0B-A407-EE1B1EAAC30A}" type="presParOf" srcId="{9874997D-1098-4269-94CF-0F896998CFC3}" destId="{B8F4B91D-52BE-43AB-8B51-D03534157FB7}" srcOrd="0" destOrd="0" presId="urn:microsoft.com/office/officeart/2005/8/layout/hList1"/>
    <dgm:cxn modelId="{80E0D1BF-89C0-47CF-B439-848B13673DD1}" type="presParOf" srcId="{9874997D-1098-4269-94CF-0F896998CFC3}" destId="{968F6FA2-D002-452C-85EA-7BA2B2A6B088}" srcOrd="1" destOrd="0" presId="urn:microsoft.com/office/officeart/2005/8/layout/hList1"/>
    <dgm:cxn modelId="{2913FC6D-A8B0-4BD9-B7B7-07F8D77C4718}" type="presParOf" srcId="{3470715B-87C1-4311-955B-F363EDF2F4BD}" destId="{25982B06-2AA4-4012-8C75-C00CE38C1756}" srcOrd="3" destOrd="0" presId="urn:microsoft.com/office/officeart/2005/8/layout/hList1"/>
    <dgm:cxn modelId="{608DDD34-164B-4D35-AD9E-E36B8E9B92B7}" type="presParOf" srcId="{3470715B-87C1-4311-955B-F363EDF2F4BD}" destId="{892DACE2-9267-4D4B-85C1-E3E6F362A958}" srcOrd="4" destOrd="0" presId="urn:microsoft.com/office/officeart/2005/8/layout/hList1"/>
    <dgm:cxn modelId="{B304D367-75FC-4292-ADB3-6DAFE0966800}" type="presParOf" srcId="{892DACE2-9267-4D4B-85C1-E3E6F362A958}" destId="{0C23A3C1-7D7B-45C9-82D5-576B10866321}" srcOrd="0" destOrd="0" presId="urn:microsoft.com/office/officeart/2005/8/layout/hList1"/>
    <dgm:cxn modelId="{E8598B95-20EE-4987-B981-80CCBF31A504}" type="presParOf" srcId="{892DACE2-9267-4D4B-85C1-E3E6F362A958}" destId="{6DF01573-C521-4AE7-962A-F7A36BCC868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221DBE-2C89-4C6B-B05C-382521DD99DD}" type="doc">
      <dgm:prSet loTypeId="urn:microsoft.com/office/officeart/2005/8/layout/h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39DB0C69-721A-4F3F-B607-092E812A55B9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במדבר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6B59A667-75A2-4EBF-AD36-5D50C776E98F}" type="parTrans" cxnId="{322E453B-7915-4487-82BE-A2E78061EA8C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A2FB1D51-C424-4FB5-A09E-5682A0055F89}" type="sibTrans" cxnId="{322E453B-7915-4487-82BE-A2E78061EA8C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141BA987-1AF2-43A7-9659-CCC0D8AC8BD7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ערי מקלט = שפיכות דמים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475F97C3-F606-42B3-B889-9265BAB4486A}" type="parTrans" cxnId="{15AE3E36-E63D-469E-A43A-8F02D7B57EC9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226656A0-86CB-4DFC-B925-156B92276743}" type="sibTrans" cxnId="{15AE3E36-E63D-469E-A43A-8F02D7B57EC9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7921AD1C-FCA3-42F3-9C0F-00ED18B94ED0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ויקרא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7FD98FED-DE14-4690-ADB1-8030C65385AD}" type="parTrans" cxnId="{13AF809F-2C3D-4085-A4CC-AE20E190356B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925C82FE-BA78-4F6B-9EC5-A15F28130CF6}" type="sibTrans" cxnId="{13AF809F-2C3D-4085-A4CC-AE20E190356B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21EFC246-A55F-432F-9127-87369E8E7BE3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גילוי עריות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E1B0CDD6-4942-458D-92CD-748C3EC7EB02}" type="parTrans" cxnId="{FF93CCF3-F276-4C18-A37D-BED6B3751E27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56D2CC73-0289-400A-957F-1DACEC9C7371}" type="sibTrans" cxnId="{FF93CCF3-F276-4C18-A37D-BED6B3751E27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4563131B-DC77-404C-A3AC-A8054D58E4CB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שמות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D4EDD9BB-7BB3-49E4-A76D-CBCAD733EF41}" type="parTrans" cxnId="{A3A455CE-A978-47BC-8604-B7F47004BEA8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8E4FF52E-9C7B-485D-9C1F-FA7C550E6777}" type="sibTrans" cxnId="{A3A455CE-A978-47BC-8604-B7F47004BEA8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96632069-49D0-446D-B0F9-A60608410064}">
      <dgm:prSet phldrT="[Text]"/>
      <dgm:spPr/>
      <dgm:t>
        <a:bodyPr/>
        <a:lstStyle/>
        <a:p>
          <a:pPr rtl="1"/>
          <a:r>
            <a:rPr lang="he-IL" dirty="0" smtClean="0">
              <a:latin typeface="David" pitchFamily="34" charset="-79"/>
              <a:cs typeface="David" pitchFamily="34" charset="-79"/>
            </a:rPr>
            <a:t>עגל הזהב = עבודה זרה</a:t>
          </a:r>
          <a:endParaRPr lang="he-IL" dirty="0">
            <a:latin typeface="David" pitchFamily="34" charset="-79"/>
            <a:cs typeface="David" pitchFamily="34" charset="-79"/>
          </a:endParaRPr>
        </a:p>
      </dgm:t>
    </dgm:pt>
    <dgm:pt modelId="{94FBF3D2-E649-4EC8-8331-630F4D58E2D3}" type="parTrans" cxnId="{78588FB9-3BFF-4E6F-B793-318315D03C1F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19D94EB0-9354-4C5B-A3E3-11317F543613}" type="sibTrans" cxnId="{78588FB9-3BFF-4E6F-B793-318315D03C1F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3470715B-87C1-4311-955B-F363EDF2F4BD}" type="pres">
      <dgm:prSet presAssocID="{28221DBE-2C89-4C6B-B05C-382521DD99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61C160E-A513-440A-A91E-700D02F91F48}" type="pres">
      <dgm:prSet presAssocID="{39DB0C69-721A-4F3F-B607-092E812A55B9}" presName="composite" presStyleCnt="0"/>
      <dgm:spPr/>
    </dgm:pt>
    <dgm:pt modelId="{5FC8B1DC-1E91-462A-86E7-A8CEEDDB4454}" type="pres">
      <dgm:prSet presAssocID="{39DB0C69-721A-4F3F-B607-092E812A55B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4ABA1BD-9A69-4905-8643-5D60D366C61D}" type="pres">
      <dgm:prSet presAssocID="{39DB0C69-721A-4F3F-B607-092E812A55B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A3F9189-57CE-4C88-B47E-00913B2326CB}" type="pres">
      <dgm:prSet presAssocID="{A2FB1D51-C424-4FB5-A09E-5682A0055F89}" presName="space" presStyleCnt="0"/>
      <dgm:spPr/>
    </dgm:pt>
    <dgm:pt modelId="{9874997D-1098-4269-94CF-0F896998CFC3}" type="pres">
      <dgm:prSet presAssocID="{7921AD1C-FCA3-42F3-9C0F-00ED18B94ED0}" presName="composite" presStyleCnt="0"/>
      <dgm:spPr/>
    </dgm:pt>
    <dgm:pt modelId="{B8F4B91D-52BE-43AB-8B51-D03534157FB7}" type="pres">
      <dgm:prSet presAssocID="{7921AD1C-FCA3-42F3-9C0F-00ED18B94E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68F6FA2-D002-452C-85EA-7BA2B2A6B088}" type="pres">
      <dgm:prSet presAssocID="{7921AD1C-FCA3-42F3-9C0F-00ED18B94E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5982B06-2AA4-4012-8C75-C00CE38C1756}" type="pres">
      <dgm:prSet presAssocID="{925C82FE-BA78-4F6B-9EC5-A15F28130CF6}" presName="space" presStyleCnt="0"/>
      <dgm:spPr/>
    </dgm:pt>
    <dgm:pt modelId="{892DACE2-9267-4D4B-85C1-E3E6F362A958}" type="pres">
      <dgm:prSet presAssocID="{4563131B-DC77-404C-A3AC-A8054D58E4CB}" presName="composite" presStyleCnt="0"/>
      <dgm:spPr/>
    </dgm:pt>
    <dgm:pt modelId="{0C23A3C1-7D7B-45C9-82D5-576B10866321}" type="pres">
      <dgm:prSet presAssocID="{4563131B-DC77-404C-A3AC-A8054D58E4C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DF01573-C521-4AE7-962A-F7A36BCC868B}" type="pres">
      <dgm:prSet presAssocID="{4563131B-DC77-404C-A3AC-A8054D58E4C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22E453B-7915-4487-82BE-A2E78061EA8C}" srcId="{28221DBE-2C89-4C6B-B05C-382521DD99DD}" destId="{39DB0C69-721A-4F3F-B607-092E812A55B9}" srcOrd="0" destOrd="0" parTransId="{6B59A667-75A2-4EBF-AD36-5D50C776E98F}" sibTransId="{A2FB1D51-C424-4FB5-A09E-5682A0055F89}"/>
    <dgm:cxn modelId="{FF93CCF3-F276-4C18-A37D-BED6B3751E27}" srcId="{7921AD1C-FCA3-42F3-9C0F-00ED18B94ED0}" destId="{21EFC246-A55F-432F-9127-87369E8E7BE3}" srcOrd="0" destOrd="0" parTransId="{E1B0CDD6-4942-458D-92CD-748C3EC7EB02}" sibTransId="{56D2CC73-0289-400A-957F-1DACEC9C7371}"/>
    <dgm:cxn modelId="{DC4036FE-E17A-49EA-AED2-7F346B821370}" type="presOf" srcId="{28221DBE-2C89-4C6B-B05C-382521DD99DD}" destId="{3470715B-87C1-4311-955B-F363EDF2F4BD}" srcOrd="0" destOrd="0" presId="urn:microsoft.com/office/officeart/2005/8/layout/hList1"/>
    <dgm:cxn modelId="{043B7D17-5E54-48CF-9C43-F3C8AD3FED76}" type="presOf" srcId="{7921AD1C-FCA3-42F3-9C0F-00ED18B94ED0}" destId="{B8F4B91D-52BE-43AB-8B51-D03534157FB7}" srcOrd="0" destOrd="0" presId="urn:microsoft.com/office/officeart/2005/8/layout/hList1"/>
    <dgm:cxn modelId="{13AF809F-2C3D-4085-A4CC-AE20E190356B}" srcId="{28221DBE-2C89-4C6B-B05C-382521DD99DD}" destId="{7921AD1C-FCA3-42F3-9C0F-00ED18B94ED0}" srcOrd="1" destOrd="0" parTransId="{7FD98FED-DE14-4690-ADB1-8030C65385AD}" sibTransId="{925C82FE-BA78-4F6B-9EC5-A15F28130CF6}"/>
    <dgm:cxn modelId="{F12CAF66-EFC8-4123-BAE6-D8F87B5A16F5}" type="presOf" srcId="{39DB0C69-721A-4F3F-B607-092E812A55B9}" destId="{5FC8B1DC-1E91-462A-86E7-A8CEEDDB4454}" srcOrd="0" destOrd="0" presId="urn:microsoft.com/office/officeart/2005/8/layout/hList1"/>
    <dgm:cxn modelId="{78588FB9-3BFF-4E6F-B793-318315D03C1F}" srcId="{4563131B-DC77-404C-A3AC-A8054D58E4CB}" destId="{96632069-49D0-446D-B0F9-A60608410064}" srcOrd="0" destOrd="0" parTransId="{94FBF3D2-E649-4EC8-8331-630F4D58E2D3}" sibTransId="{19D94EB0-9354-4C5B-A3E3-11317F543613}"/>
    <dgm:cxn modelId="{D6536EFB-9FC3-407C-BE26-37D633BB256B}" type="presOf" srcId="{21EFC246-A55F-432F-9127-87369E8E7BE3}" destId="{968F6FA2-D002-452C-85EA-7BA2B2A6B088}" srcOrd="0" destOrd="0" presId="urn:microsoft.com/office/officeart/2005/8/layout/hList1"/>
    <dgm:cxn modelId="{15AE3E36-E63D-469E-A43A-8F02D7B57EC9}" srcId="{39DB0C69-721A-4F3F-B607-092E812A55B9}" destId="{141BA987-1AF2-43A7-9659-CCC0D8AC8BD7}" srcOrd="0" destOrd="0" parTransId="{475F97C3-F606-42B3-B889-9265BAB4486A}" sibTransId="{226656A0-86CB-4DFC-B925-156B92276743}"/>
    <dgm:cxn modelId="{7FD5A3DC-6C01-44D2-B6C2-4053FBA6FE71}" type="presOf" srcId="{96632069-49D0-446D-B0F9-A60608410064}" destId="{6DF01573-C521-4AE7-962A-F7A36BCC868B}" srcOrd="0" destOrd="0" presId="urn:microsoft.com/office/officeart/2005/8/layout/hList1"/>
    <dgm:cxn modelId="{A3A455CE-A978-47BC-8604-B7F47004BEA8}" srcId="{28221DBE-2C89-4C6B-B05C-382521DD99DD}" destId="{4563131B-DC77-404C-A3AC-A8054D58E4CB}" srcOrd="2" destOrd="0" parTransId="{D4EDD9BB-7BB3-49E4-A76D-CBCAD733EF41}" sibTransId="{8E4FF52E-9C7B-485D-9C1F-FA7C550E6777}"/>
    <dgm:cxn modelId="{9097B2FA-8288-4F30-8B33-90A74C6932D4}" type="presOf" srcId="{141BA987-1AF2-43A7-9659-CCC0D8AC8BD7}" destId="{E4ABA1BD-9A69-4905-8643-5D60D366C61D}" srcOrd="0" destOrd="0" presId="urn:microsoft.com/office/officeart/2005/8/layout/hList1"/>
    <dgm:cxn modelId="{77C88F5C-FEC0-41F5-9FC3-D8A05AA83C57}" type="presOf" srcId="{4563131B-DC77-404C-A3AC-A8054D58E4CB}" destId="{0C23A3C1-7D7B-45C9-82D5-576B10866321}" srcOrd="0" destOrd="0" presId="urn:microsoft.com/office/officeart/2005/8/layout/hList1"/>
    <dgm:cxn modelId="{AC605F2D-C364-4FC1-8239-9C2831C98818}" type="presParOf" srcId="{3470715B-87C1-4311-955B-F363EDF2F4BD}" destId="{F61C160E-A513-440A-A91E-700D02F91F48}" srcOrd="0" destOrd="0" presId="urn:microsoft.com/office/officeart/2005/8/layout/hList1"/>
    <dgm:cxn modelId="{97E0D547-1024-48E9-A5C1-23EE8367E0C4}" type="presParOf" srcId="{F61C160E-A513-440A-A91E-700D02F91F48}" destId="{5FC8B1DC-1E91-462A-86E7-A8CEEDDB4454}" srcOrd="0" destOrd="0" presId="urn:microsoft.com/office/officeart/2005/8/layout/hList1"/>
    <dgm:cxn modelId="{8A5A1EF4-69C8-44BA-A723-46C8DC77FB04}" type="presParOf" srcId="{F61C160E-A513-440A-A91E-700D02F91F48}" destId="{E4ABA1BD-9A69-4905-8643-5D60D366C61D}" srcOrd="1" destOrd="0" presId="urn:microsoft.com/office/officeart/2005/8/layout/hList1"/>
    <dgm:cxn modelId="{37D12886-D463-48C0-8515-EAC048F766B3}" type="presParOf" srcId="{3470715B-87C1-4311-955B-F363EDF2F4BD}" destId="{EA3F9189-57CE-4C88-B47E-00913B2326CB}" srcOrd="1" destOrd="0" presId="urn:microsoft.com/office/officeart/2005/8/layout/hList1"/>
    <dgm:cxn modelId="{B9363B5D-E495-4793-9992-79B5475BA8BD}" type="presParOf" srcId="{3470715B-87C1-4311-955B-F363EDF2F4BD}" destId="{9874997D-1098-4269-94CF-0F896998CFC3}" srcOrd="2" destOrd="0" presId="urn:microsoft.com/office/officeart/2005/8/layout/hList1"/>
    <dgm:cxn modelId="{7DBDAF96-9FCC-4B12-881B-D7B015E29134}" type="presParOf" srcId="{9874997D-1098-4269-94CF-0F896998CFC3}" destId="{B8F4B91D-52BE-43AB-8B51-D03534157FB7}" srcOrd="0" destOrd="0" presId="urn:microsoft.com/office/officeart/2005/8/layout/hList1"/>
    <dgm:cxn modelId="{554FE951-C374-4356-BE91-B5FAE072DAB6}" type="presParOf" srcId="{9874997D-1098-4269-94CF-0F896998CFC3}" destId="{968F6FA2-D002-452C-85EA-7BA2B2A6B088}" srcOrd="1" destOrd="0" presId="urn:microsoft.com/office/officeart/2005/8/layout/hList1"/>
    <dgm:cxn modelId="{1D1B60B4-0B87-4661-BB22-371D6ACECBA5}" type="presParOf" srcId="{3470715B-87C1-4311-955B-F363EDF2F4BD}" destId="{25982B06-2AA4-4012-8C75-C00CE38C1756}" srcOrd="3" destOrd="0" presId="urn:microsoft.com/office/officeart/2005/8/layout/hList1"/>
    <dgm:cxn modelId="{6D0E9361-E097-4346-AA6C-28E77BD99EFE}" type="presParOf" srcId="{3470715B-87C1-4311-955B-F363EDF2F4BD}" destId="{892DACE2-9267-4D4B-85C1-E3E6F362A958}" srcOrd="4" destOrd="0" presId="urn:microsoft.com/office/officeart/2005/8/layout/hList1"/>
    <dgm:cxn modelId="{88BCAC6E-D3B3-4DA9-833E-949C39A1E9EC}" type="presParOf" srcId="{892DACE2-9267-4D4B-85C1-E3E6F362A958}" destId="{0C23A3C1-7D7B-45C9-82D5-576B10866321}" srcOrd="0" destOrd="0" presId="urn:microsoft.com/office/officeart/2005/8/layout/hList1"/>
    <dgm:cxn modelId="{3FDB22F8-D810-497D-8AD8-92FB710A5B71}" type="presParOf" srcId="{892DACE2-9267-4D4B-85C1-E3E6F362A958}" destId="{6DF01573-C521-4AE7-962A-F7A36BCC868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8B1DC-1E91-462A-86E7-A8CEEDDB4454}">
      <dsp:nvSpPr>
        <dsp:cNvPr id="0" name=""/>
        <dsp:cNvSpPr/>
      </dsp:nvSpPr>
      <dsp:spPr>
        <a:xfrm>
          <a:off x="2714" y="119343"/>
          <a:ext cx="2646759" cy="105870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6936" tIns="215392" rIns="376936" bIns="215392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300" kern="1200" dirty="0" smtClean="0">
              <a:latin typeface="David" pitchFamily="34" charset="-79"/>
              <a:cs typeface="David" pitchFamily="34" charset="-79"/>
            </a:rPr>
            <a:t>במדבר</a:t>
          </a:r>
          <a:endParaRPr lang="he-IL" sz="5300" kern="1200" dirty="0">
            <a:latin typeface="David" pitchFamily="34" charset="-79"/>
            <a:cs typeface="David" pitchFamily="34" charset="-79"/>
          </a:endParaRPr>
        </a:p>
      </dsp:txBody>
      <dsp:txXfrm>
        <a:off x="2714" y="119343"/>
        <a:ext cx="2646759" cy="1058703"/>
      </dsp:txXfrm>
    </dsp:sp>
    <dsp:sp modelId="{E4ABA1BD-9A69-4905-8643-5D60D366C61D}">
      <dsp:nvSpPr>
        <dsp:cNvPr id="0" name=""/>
        <dsp:cNvSpPr/>
      </dsp:nvSpPr>
      <dsp:spPr>
        <a:xfrm>
          <a:off x="2714" y="1178046"/>
          <a:ext cx="2646759" cy="378261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2702" tIns="282702" rIns="376936" bIns="424053" numCol="1" spcCol="1270" anchor="t" anchorCtr="0">
          <a:noAutofit/>
        </a:bodyPr>
        <a:lstStyle/>
        <a:p>
          <a:pPr marL="285750" lvl="1" indent="-285750" algn="r" defTabSz="2355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5300" kern="1200" dirty="0" smtClean="0">
              <a:latin typeface="David" pitchFamily="34" charset="-79"/>
              <a:cs typeface="David" pitchFamily="34" charset="-79"/>
            </a:rPr>
            <a:t>?</a:t>
          </a:r>
          <a:endParaRPr lang="he-IL" sz="5300" kern="1200" dirty="0">
            <a:latin typeface="David" pitchFamily="34" charset="-79"/>
            <a:cs typeface="David" pitchFamily="34" charset="-79"/>
          </a:endParaRPr>
        </a:p>
      </dsp:txBody>
      <dsp:txXfrm>
        <a:off x="2714" y="1178046"/>
        <a:ext cx="2646759" cy="3782610"/>
      </dsp:txXfrm>
    </dsp:sp>
    <dsp:sp modelId="{B8F4B91D-52BE-43AB-8B51-D03534157FB7}">
      <dsp:nvSpPr>
        <dsp:cNvPr id="0" name=""/>
        <dsp:cNvSpPr/>
      </dsp:nvSpPr>
      <dsp:spPr>
        <a:xfrm>
          <a:off x="3020020" y="119343"/>
          <a:ext cx="2646759" cy="1058703"/>
        </a:xfrm>
        <a:prstGeom prst="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6936" tIns="215392" rIns="376936" bIns="215392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300" kern="1200" dirty="0" smtClean="0">
              <a:latin typeface="David" pitchFamily="34" charset="-79"/>
              <a:cs typeface="David" pitchFamily="34" charset="-79"/>
            </a:rPr>
            <a:t>ויקרא</a:t>
          </a:r>
          <a:endParaRPr lang="he-IL" sz="5300" kern="1200" dirty="0">
            <a:latin typeface="David" pitchFamily="34" charset="-79"/>
            <a:cs typeface="David" pitchFamily="34" charset="-79"/>
          </a:endParaRPr>
        </a:p>
      </dsp:txBody>
      <dsp:txXfrm>
        <a:off x="3020020" y="119343"/>
        <a:ext cx="2646759" cy="1058703"/>
      </dsp:txXfrm>
    </dsp:sp>
    <dsp:sp modelId="{968F6FA2-D002-452C-85EA-7BA2B2A6B088}">
      <dsp:nvSpPr>
        <dsp:cNvPr id="0" name=""/>
        <dsp:cNvSpPr/>
      </dsp:nvSpPr>
      <dsp:spPr>
        <a:xfrm>
          <a:off x="3020020" y="1178046"/>
          <a:ext cx="2646759" cy="3782610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2702" tIns="282702" rIns="376936" bIns="424053" numCol="1" spcCol="1270" anchor="t" anchorCtr="0">
          <a:noAutofit/>
        </a:bodyPr>
        <a:lstStyle/>
        <a:p>
          <a:pPr marL="285750" lvl="1" indent="-285750" algn="r" defTabSz="2355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5300" kern="1200" dirty="0" smtClean="0">
              <a:latin typeface="David" pitchFamily="34" charset="-79"/>
              <a:cs typeface="David" pitchFamily="34" charset="-79"/>
            </a:rPr>
            <a:t>גילוי עריות</a:t>
          </a:r>
          <a:endParaRPr lang="he-IL" sz="5300" kern="1200" dirty="0">
            <a:latin typeface="David" pitchFamily="34" charset="-79"/>
            <a:cs typeface="David" pitchFamily="34" charset="-79"/>
          </a:endParaRPr>
        </a:p>
      </dsp:txBody>
      <dsp:txXfrm>
        <a:off x="3020020" y="1178046"/>
        <a:ext cx="2646759" cy="3782610"/>
      </dsp:txXfrm>
    </dsp:sp>
    <dsp:sp modelId="{0C23A3C1-7D7B-45C9-82D5-576B10866321}">
      <dsp:nvSpPr>
        <dsp:cNvPr id="0" name=""/>
        <dsp:cNvSpPr/>
      </dsp:nvSpPr>
      <dsp:spPr>
        <a:xfrm>
          <a:off x="6037326" y="119343"/>
          <a:ext cx="2646759" cy="1058703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6936" tIns="215392" rIns="376936" bIns="215392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300" kern="1200" dirty="0" smtClean="0">
              <a:latin typeface="David" pitchFamily="34" charset="-79"/>
              <a:cs typeface="David" pitchFamily="34" charset="-79"/>
            </a:rPr>
            <a:t>שמות</a:t>
          </a:r>
          <a:endParaRPr lang="he-IL" sz="5300" kern="1200" dirty="0">
            <a:latin typeface="David" pitchFamily="34" charset="-79"/>
            <a:cs typeface="David" pitchFamily="34" charset="-79"/>
          </a:endParaRPr>
        </a:p>
      </dsp:txBody>
      <dsp:txXfrm>
        <a:off x="6037326" y="119343"/>
        <a:ext cx="2646759" cy="1058703"/>
      </dsp:txXfrm>
    </dsp:sp>
    <dsp:sp modelId="{6DF01573-C521-4AE7-962A-F7A36BCC868B}">
      <dsp:nvSpPr>
        <dsp:cNvPr id="0" name=""/>
        <dsp:cNvSpPr/>
      </dsp:nvSpPr>
      <dsp:spPr>
        <a:xfrm>
          <a:off x="6037326" y="1178046"/>
          <a:ext cx="2646759" cy="3782610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2702" tIns="282702" rIns="376936" bIns="424053" numCol="1" spcCol="1270" anchor="t" anchorCtr="0">
          <a:noAutofit/>
        </a:bodyPr>
        <a:lstStyle/>
        <a:p>
          <a:pPr marL="285750" lvl="1" indent="-285750" algn="r" defTabSz="2355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5300" kern="1200" dirty="0" smtClean="0">
              <a:latin typeface="David" pitchFamily="34" charset="-79"/>
              <a:cs typeface="David" pitchFamily="34" charset="-79"/>
            </a:rPr>
            <a:t>עגל הזהב = עבודה זרה</a:t>
          </a:r>
          <a:endParaRPr lang="he-IL" sz="5300" kern="1200" dirty="0">
            <a:latin typeface="David" pitchFamily="34" charset="-79"/>
            <a:cs typeface="David" pitchFamily="34" charset="-79"/>
          </a:endParaRPr>
        </a:p>
      </dsp:txBody>
      <dsp:txXfrm>
        <a:off x="6037326" y="1178046"/>
        <a:ext cx="2646759" cy="3782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4CFFF-1A92-44C1-A42D-1E197C7EFD4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3C9ACD-6B45-4FC5-9E07-74A062D41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15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מנשה ויאשיהו</a:t>
            </a:r>
            <a:endParaRPr lang="he-IL" sz="115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899592" y="59068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7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Does the </a:t>
            </a:r>
            <a:r>
              <a:rPr lang="en-GB" sz="4800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Shechina</a:t>
            </a:r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Leave?</a:t>
            </a:r>
            <a:endParaRPr lang="he-IL" sz="4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71771755"/>
              </p:ext>
            </p:extLst>
          </p:nvPr>
        </p:nvGraphicFramePr>
        <p:xfrm>
          <a:off x="228600" y="1397000"/>
          <a:ext cx="868680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791200"/>
            <a:ext cx="81534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3"/>
                </a:solidFill>
              </a:rPr>
              <a:t>These are the three things that caused the </a:t>
            </a:r>
            <a:r>
              <a:rPr lang="en-GB" sz="2400" b="1" dirty="0" err="1" smtClean="0">
                <a:solidFill>
                  <a:schemeClr val="accent3"/>
                </a:solidFill>
              </a:rPr>
              <a:t>Churban</a:t>
            </a:r>
            <a:r>
              <a:rPr lang="en-GB" sz="2400" b="1" dirty="0" smtClean="0">
                <a:solidFill>
                  <a:schemeClr val="accent3"/>
                </a:solidFill>
              </a:rPr>
              <a:t> during the times of </a:t>
            </a:r>
            <a:r>
              <a:rPr lang="en-GB" sz="2400" b="1" dirty="0" err="1" smtClean="0">
                <a:solidFill>
                  <a:schemeClr val="accent3"/>
                </a:solidFill>
              </a:rPr>
              <a:t>Menashe</a:t>
            </a:r>
            <a:r>
              <a:rPr lang="en-GB" sz="2400" b="1" dirty="0" smtClean="0">
                <a:solidFill>
                  <a:schemeClr val="accent3"/>
                </a:solidFill>
              </a:rPr>
              <a:t>. </a:t>
            </a:r>
            <a:endParaRPr lang="he-IL" sz="2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4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כא</a:t>
            </a:r>
            <a:endParaRPr lang="he-IL" sz="4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533400"/>
            <a:ext cx="6248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וַיָּשָׁב וַיִּבֶן אֶת-הַבָּמוֹת אֲשֶׁר אִבַּד חִזְקִיָּהוּ אָבִיו וַיָּקֶם מִזְבְּחֹת לַבַּעַל וַיַּעַשׂ אֲשֵׁרָה כַּאֲשֶׁר עָשָׂה אַחְאָב מֶלֶךְ יִשְׂרָאֵל וַיִּשְׁתַּחוּ לְכָל-צְבָא הַשָּׁמַיִם וַיַּעֲבֹד אֹתָם.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וּבָנָה מִזְבְּחֹת בְּבֵית יְהוָה אֲשֶׁר אָמַר יְהוָה בִּירוּשָׁלִַם אָשִׂים אֶת-שְׁמִי. </a:t>
            </a:r>
            <a:endParaRPr lang="he-IL" sz="20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וַיִּבֶן מִזְבְּחוֹת לְכָל-צְבָא הַשָּׁמָיִם בִּשְׁתֵּי חַצְרוֹת בֵּית-יְהוָה.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וְהֶעֱבִיר אֶת-בְּנוֹ בָּאֵשׁ וְעוֹנֵן וְנִחֵשׁ וְעָשָׂה אוֹב וְיִדְּעֹנִים הִרְבָּה לַעֲשׂוֹת הָרַע בְּעֵינֵי יְהוָה לְהַכְעִיס.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וַיָּשֶׂם אֶת-פֶּסֶל הָאֲשֵׁרָה אֲשֶׁר עָשָׂה בַּבַּיִת אֲשֶׁר אָמַר יְהוָה אֶל-דָּוִד וְאֶל-שְׁלֹמֹה בְנוֹ בַּבַּיִת הַזֶּה וּבִירוּשָׁלִַם אֲשֶׁר בָּחַרְתִּי מִכֹּל שִׁבְטֵי יִשְׂרָאֵל אָשִׂים אֶת-שְׁמִי לְעוֹלָם.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וְלֹא אֹסִיף לְהָנִיד רֶגֶל יִשְׂרָאֵל מִן-הָאֲדָמָה אֲשֶׁר נָתַתִּי לַאֲבוֹתָם רַק אִם-יִשְׁמְרוּ לַעֲשׂוֹת כְּכֹל אֲשֶׁר צִוִּיתִים וּלְכָל-הַתּוֹרָה אֲשֶׁר-צִוָּה אֹתָם עַבְדִּי מֹשֶׁה.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וְלֹא שָׁמֵעוּ וַיַּתְעֵם מְנַשֶּׁה לַעֲשׂוֹת אֶת-הָרָע מִן-הַגּוֹיִם אֲשֶׁר הִשְׁמִיד יְהוָה מִפְּנֵי בְּנֵי יִשְׂרָאֵל</a:t>
            </a: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וַיְדַבֵּר יְהוָה בְּיַד-עֲבָדָיו הַנְּבִיאִים לֵאמֹר.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יַעַן אֲשֶׁר עָשָׂה מְנַשֶּׁה מֶלֶךְ-יְהוּדָה הַתֹּעֵבוֹת הָאֵלֶּה הֵרַע מִכֹּל אֲשֶׁר-עָשׂוּ הָאֱמֹרִי אֲשֶׁר לְפָנָיו וַיַּחֲטִא גַם-אֶת-יְהוּדָה בְּגִלּוּלָיו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40342" y="524435"/>
            <a:ext cx="2931458" cy="770965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59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have a </a:t>
            </a:r>
            <a:r>
              <a:rPr lang="en-GB" sz="2000" dirty="0" err="1" smtClean="0"/>
              <a:t>mizbeach</a:t>
            </a:r>
            <a:r>
              <a:rPr lang="en-GB" sz="2000" dirty="0" smtClean="0"/>
              <a:t> for every god.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35860" y="1447800"/>
            <a:ext cx="3088340" cy="1371600"/>
          </a:xfrm>
          <a:prstGeom prst="rightArrowCallout">
            <a:avLst>
              <a:gd name="adj1" fmla="val 25000"/>
              <a:gd name="adj2" fmla="val 25000"/>
              <a:gd name="adj3" fmla="val 13000"/>
              <a:gd name="adj4" fmla="val 9120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same house that is supposed to be dedicated to G-d is filled with idol worship.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40342" y="2971800"/>
            <a:ext cx="2702858" cy="1905000"/>
          </a:xfrm>
          <a:prstGeom prst="rightArrowCallout">
            <a:avLst>
              <a:gd name="adj1" fmla="val 25000"/>
              <a:gd name="adj2" fmla="val 25000"/>
              <a:gd name="adj3" fmla="val 12330"/>
              <a:gd name="adj4" fmla="val 8939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err="1" smtClean="0"/>
              <a:t>Menashe</a:t>
            </a:r>
            <a:r>
              <a:rPr lang="en-GB" sz="2000" dirty="0" smtClean="0"/>
              <a:t> saw that despite his father being a </a:t>
            </a:r>
            <a:r>
              <a:rPr lang="en-GB" sz="2000" dirty="0" err="1" smtClean="0"/>
              <a:t>tzaddik</a:t>
            </a:r>
            <a:r>
              <a:rPr lang="en-GB" sz="2000" dirty="0" smtClean="0"/>
              <a:t>, things were bad. He now acts in a way to anger G-d. 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40342" y="5029200"/>
            <a:ext cx="2626658" cy="1371600"/>
          </a:xfrm>
          <a:prstGeom prst="rightArrowCallout">
            <a:avLst>
              <a:gd name="adj1" fmla="val 25000"/>
              <a:gd name="adj2" fmla="val 25000"/>
              <a:gd name="adj3" fmla="val 15196"/>
              <a:gd name="adj4" fmla="val 8936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are behaving worse than all the nations that G-d destroyed.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88228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כא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452596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en-GB" sz="2000" b="1" u="sng" dirty="0" smtClean="0">
                <a:solidFill>
                  <a:schemeClr val="accent3"/>
                </a:solidFill>
                <a:cs typeface="David" pitchFamily="34" charset="-79"/>
              </a:rPr>
              <a:t>The Sentence:</a:t>
            </a:r>
            <a:endParaRPr lang="en-US" sz="2000" b="1" u="sng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sz="2000" dirty="0">
                <a:cs typeface="David" pitchFamily="34" charset="-79"/>
              </a:rPr>
              <a:t>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לָכֵן כֹּה-אָמַר יְהוָה אֱלֹהֵי יִשְׂרָאֵל הִנְנִי מֵבִיא רָעָה </a:t>
            </a:r>
            <a:r>
              <a:rPr lang="he-IL" sz="2000" b="1" dirty="0" smtClean="0">
                <a:solidFill>
                  <a:schemeClr val="accent1"/>
                </a:solidFill>
                <a:cs typeface="David" pitchFamily="34" charset="-79"/>
              </a:rPr>
              <a:t>עַל-יְרוּשָׁלִַם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/>
                </a:solidFill>
                <a:cs typeface="David" pitchFamily="34" charset="-79"/>
              </a:rPr>
              <a:t>וִיהוּדָה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אֲשֶׁר </a:t>
            </a:r>
            <a:r>
              <a:rPr lang="he-IL" sz="2000" b="1" dirty="0" smtClean="0">
                <a:solidFill>
                  <a:schemeClr val="accent1"/>
                </a:solidFill>
                <a:cs typeface="David" pitchFamily="34" charset="-79"/>
              </a:rPr>
              <a:t>כָּל-שֹׁמְעָהּ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תִּצַּלְנָה שְׁתֵּי אָזְנָיו.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וְנָטִיתִי עַל-יְרוּשָׁלִַם אֵת קָו שֹׁמְרוֹן וְאֶת-מִשְׁקֹלֶת בֵּית אַחְאָב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וּמָחִיתִי </a:t>
            </a:r>
            <a:r>
              <a:rPr lang="he-IL" sz="2000" dirty="0">
                <a:cs typeface="David" pitchFamily="34" charset="-79"/>
              </a:rPr>
              <a:t>אֶת-יְרוּשָׁלִַם כַּאֲשֶׁר-יִמְחֶה אֶת-הַצַּלַּחַת מָחָה וְהָפַךְ עַל-פָּנֶיהָ.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וְנָטַשְׁתִּי אֵת שְׁאֵרִית נַחֲלָתִי וּנְתַתִּים בְּיַד אֹיְבֵיהֶם וְהָיוּ לְבַז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וְלִמְשִׁסָּה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לְכָל-אֹיְבֵיהֶם.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יַעַן אֲשֶׁר עָשׂוּ אֶת-הָרַע בְּעֵינַי וַיִּהְיוּ מַכְעִסִים אֹתִי מִן-הַיּוֹם אֲשֶׁר יָצְאוּ אֲבוֹתָם מִמִּצְרַיִם וְעַד הַיּוֹם הַזֶּה.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וְגַם דָּם נָקִי שָׁפַךְ מְנַשֶּׁה הַרְבֵּה מְאֹד עַד אֲשֶׁר-מִלֵּא אֶת-יְרוּשָׁלִַם פֶּה לָפֶה לְבַד מֵחַטָּאתוֹ אֲשֶׁר הֶחֱטִיא אֶת-יְהוּדָה לַעֲשׂוֹת הָרַע בְּעֵינֵי יְהוָה.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וְיֶתֶר דִּבְרֵי מְנַשֶּׁה וְכָל-אֲשֶׁר עָשָׂה וְחַטָּאתוֹ אֲשֶׁר חָטָא הֲלֹא-הֵם כְּתוּבִים עַל-סֵפֶר דִּבְרֵי הַיָּמִים לְמַלְכֵי יְהוּדָה.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וַיִּשְׁכַּב מְנַשֶּׁה עִם-אֲבֹתָיו וַיִּקָּבֵר בְּגַן-בֵּיתוֹ בְּגַן-עֻזָּא וַיִּמְלֹךְ אָמוֹן בְּנוֹ תַּחְתָּיו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ctr" rtl="1">
              <a:buNone/>
            </a:pPr>
            <a:r>
              <a:rPr lang="he-IL" sz="2400" b="1" dirty="0" smtClean="0">
                <a:solidFill>
                  <a:schemeClr val="accent3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3"/>
                </a:solidFill>
                <a:cs typeface="David" pitchFamily="34" charset="-79"/>
              </a:rPr>
              <a:t/>
            </a:r>
            <a:br>
              <a:rPr lang="he-IL" sz="2400" b="1" dirty="0">
                <a:solidFill>
                  <a:schemeClr val="accent3"/>
                </a:solidFill>
                <a:cs typeface="David" pitchFamily="34" charset="-79"/>
              </a:rPr>
            </a:b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We now expect </a:t>
            </a:r>
            <a:r>
              <a:rPr lang="en-GB" sz="2400" b="1" dirty="0" err="1" smtClean="0">
                <a:solidFill>
                  <a:schemeClr val="accent3"/>
                </a:solidFill>
                <a:cs typeface="David" pitchFamily="34" charset="-79"/>
              </a:rPr>
              <a:t>churban</a:t>
            </a: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 during the reign of </a:t>
            </a:r>
            <a:r>
              <a:rPr lang="en-GB" sz="2400" b="1" dirty="0" err="1" smtClean="0">
                <a:solidFill>
                  <a:schemeClr val="accent3"/>
                </a:solidFill>
                <a:cs typeface="David" pitchFamily="34" charset="-79"/>
              </a:rPr>
              <a:t>Menashe</a:t>
            </a: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.</a:t>
            </a:r>
            <a:endParaRPr lang="en-US" sz="2400" b="1" dirty="0">
              <a:solidFill>
                <a:schemeClr val="accent3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40342" y="1219200"/>
            <a:ext cx="3088342" cy="1223683"/>
          </a:xfrm>
          <a:prstGeom prst="rightArrowCallout">
            <a:avLst>
              <a:gd name="adj1" fmla="val 25000"/>
              <a:gd name="adj2" fmla="val 25000"/>
              <a:gd name="adj3" fmla="val 14011"/>
              <a:gd name="adj4" fmla="val 9059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Anyone who hears of the bad things that will happen to </a:t>
            </a:r>
            <a:r>
              <a:rPr lang="en-GB" sz="2000" dirty="0" err="1" smtClean="0"/>
              <a:t>Yerushalayim</a:t>
            </a:r>
            <a:r>
              <a:rPr lang="en-GB" sz="2000" dirty="0" smtClean="0"/>
              <a:t>, his ears will ring.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40344" y="2743200"/>
            <a:ext cx="3088340" cy="838200"/>
          </a:xfrm>
          <a:prstGeom prst="rightArrowCallout">
            <a:avLst>
              <a:gd name="adj1" fmla="val 25000"/>
              <a:gd name="adj2" fmla="val 25000"/>
              <a:gd name="adj3" fmla="val 13000"/>
              <a:gd name="adj4" fmla="val 9120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remainder will be abandoned.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36739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לג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וַיְדַבֵּר יְהוָה אֶל-מְנַשֶּׁה וְאֶל-עַמּוֹ וְלֹא הִקְשִׁיבוּ.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וַיָּבֵא יְהוָה עֲלֵיהֶם אֶת-שָׂרֵי הַצָּבָא אֲשֶׁר לְמֶלֶךְ אַשּׁוּר וַיִּלְכְּדוּ אֶת-מְנַשֶּׁה בַּחֹחִים וַיַּאַסְרֻהוּ בַּנְחֻשְׁתַּיִם וַיּוֹלִיכֻהוּ בָּבֶלָה.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וּכְהָצֵר לוֹ חִלָּה אֶת-פְּנֵי יְהוָה אֱלֹהָיו וַיִּכָּנַע מְאֹד מִלִּפְנֵי אֱלֹהֵי אֲבֹתָיו.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וַיִּתְפַּלֵּל אֵלָיו וַיֵּעָתֶר לוֹ וַיִּשְׁמַע תְּחִנָּתוֹ וַיְשִׁיבֵהוּ יְרוּשָׁלִַם לְמַלְכוּתוֹ וַיֵּדַע מְנַשֶּׁה כִּי יְהוָה הוּא הָאֱלֹהִים.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וְאַחֲרֵי-כֵן בָּנָה חוֹמָה חִיצוֹנָה לְעִיר-דָּוִיד מַעְרָבָה לְגִיחוֹן בַּנַּחַל וְלָבוֹא בְשַׁעַר הַדָּגִים וְסָבַב לָעֹפֶל וַיַּגְבִּיהֶהָ מְאֹד וַיָּשֶׂם שָׂרֵי-חַיִל בְּכָל-הֶעָרִים הַבְּצֻרוֹת בִּיהוּדָה.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וַיָּסַר אֶת-אֱלֹהֵי הַנֵּכָר וְאֶת-הַסֶּמֶל מִבֵּית יְהוָה וְכָל-הַמִּזְבְּחוֹת אֲשֶׁר בָּנָה בְּהַר בֵּית-יְהוָה וּבִירוּשָׁלִָם וַיַּשְׁלֵךְ חוּצָה לָעִיר.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וַיִּבֶן </a:t>
            </a:r>
            <a:r>
              <a:rPr lang="he-IL" sz="2000" dirty="0">
                <a:cs typeface="David" pitchFamily="34" charset="-79"/>
              </a:rPr>
              <a:t>אֶת-מִזְבַּח יְהוָה וַיִּזְבַּח עָלָיו זִבְחֵי שְׁלָמִים וְתוֹדָה וַיֹּאמֶר לִיהוּדָה לַעֲבוֹד אֶת-יְהוָה אֱלֹהֵי 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אֲבָל עוֹד הָעָם זֹבְחִים בַּבָּמוֹת רַק לַיהוָה אֱלֹהֵיהֶם.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וְיֶתֶר דִּבְרֵי מְנַשֶּׁה וּתְפִלָּתוֹ אֶל-אֱלֹהָיו וְדִבְרֵי הַחֹזִים הַמְדַבְּרִים אֵלָיו בְּשֵׁם יְהוָה אֱלֹהֵי יִשְׂרָאֵל הִנָּם עַל-דִּבְרֵי מַלְכֵי 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וּתְפִלָּתוֹ וְהֵעָתֶר-לוֹ וְכָל-חַטָּאתוֹ וּמַעְלוֹ וְהַמְּקֹמוֹת אֲשֶׁר בָּנָה בָהֶם בָּמוֹת וְהֶעֱמִיד הָאֲשֵׁרִים וְהַפְּסִלִים לִפְנֵי הִכָּנְעוֹ הִנָּם כְּתוּבִים עַל דִּבְרֵי חוֹזָי.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וַיִּשְׁכַּב מְנַשֶּׁה עִם-אֲבֹתָיו וַיִּקְבְּרֻהוּ בֵּיתוֹ וַיִּמְלֹךְ אָמוֹן בְּנוֹ תַּחְתָּיו. </a:t>
            </a:r>
          </a:p>
        </p:txBody>
      </p:sp>
    </p:spTree>
    <p:extLst>
      <p:ext uri="{BB962C8B-B14F-4D97-AF65-F5344CB8AC3E}">
        <p14:creationId xmlns:p14="http://schemas.microsoft.com/office/powerpoint/2010/main" val="151320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 anchor="ctr">
            <a:noAutofit/>
          </a:bodyPr>
          <a:lstStyle/>
          <a:p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This is not recorded in </a:t>
            </a:r>
            <a:r>
              <a:rPr lang="en-GB" b="1" dirty="0" err="1">
                <a:solidFill>
                  <a:schemeClr val="accent2"/>
                </a:solidFill>
                <a:cs typeface="David" pitchFamily="34" charset="-79"/>
              </a:rPr>
              <a:t>Sefer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en-GB" b="1" dirty="0" err="1">
                <a:solidFill>
                  <a:schemeClr val="accent2"/>
                </a:solidFill>
                <a:cs typeface="David" pitchFamily="34" charset="-79"/>
              </a:rPr>
              <a:t>Melachim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.</a:t>
            </a:r>
          </a:p>
          <a:p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r>
              <a:rPr lang="en-GB" b="1" dirty="0" err="1" smtClean="0">
                <a:solidFill>
                  <a:schemeClr val="accent3"/>
                </a:solidFill>
                <a:cs typeface="David" pitchFamily="34" charset="-79"/>
              </a:rPr>
              <a:t>Menashe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 get taken into exile to </a:t>
            </a:r>
            <a:r>
              <a:rPr lang="en-GB" b="1" dirty="0" err="1" smtClean="0">
                <a:solidFill>
                  <a:schemeClr val="accent3"/>
                </a:solidFill>
                <a:cs typeface="David" pitchFamily="34" charset="-79"/>
              </a:rPr>
              <a:t>Bavel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.</a:t>
            </a:r>
          </a:p>
          <a:p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Things had to get really bad to make </a:t>
            </a:r>
            <a:r>
              <a:rPr lang="en-GB" b="1" dirty="0" err="1" smtClean="0">
                <a:solidFill>
                  <a:schemeClr val="accent2"/>
                </a:solidFill>
                <a:cs typeface="David" pitchFamily="34" charset="-79"/>
              </a:rPr>
              <a:t>Menashe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 change. He prays to G-d, does teshuva and is brought back.</a:t>
            </a:r>
          </a:p>
          <a:p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He returns and fixes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up </a:t>
            </a:r>
            <a:r>
              <a:rPr lang="en-GB" b="1" dirty="0" err="1" smtClean="0">
                <a:solidFill>
                  <a:schemeClr val="accent3"/>
                </a:solidFill>
                <a:cs typeface="David" pitchFamily="34" charset="-79"/>
              </a:rPr>
              <a:t>Yerushalayim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 again.</a:t>
            </a:r>
            <a:endParaRPr lang="he-IL" b="1" dirty="0" smtClean="0">
              <a:solidFill>
                <a:schemeClr val="accent3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813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לג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029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בֶּן-עֶשְׂרִים וּשְׁתַּיִם שָׁנָה אָמוֹן בְּמָלְכוֹ וּשְׁתַּיִם שָׁנִים מָלַךְ בִּירוּשָׁלִָם.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וַיַּעַשׂ הָרַע בְּעֵינֵי יְהוָה כַּאֲשֶׁר עָשָׂה מְנַשֶּׁה אָבִיו וּלְכָל-הַפְּסִילִים אֲשֶׁר עָשָׂה מְנַשֶּׁה אָבִיו זִבַּח אָמוֹן וַיַּעַבְדֵם.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וְלֹא נִכְנַע מִלִּפְנֵי יְהוָה כְּהִכָּנַע מְנַשֶּׁה אָבִיו כִּי הוּא אָמוֹן הִרְבָּה אַשְׁמָה. </a:t>
            </a: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וַיִּקְשְׁרוּ עָלָיו עֲבָדָיו וַיְמִיתֻהוּ בְּבֵיתוֹ.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כה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וַיַּכּוּ עַם-הָאָרֶץ אֵת כָּל-הַקֹּשְׁרִים עַל-הַמֶּלֶךְ אָמוֹן וַיַּמְלִיכוּ עַם-הָאָרֶץ אֶת-יֹאשִׁיָּהוּ בְנוֹ תַּחְתָּיו</a:t>
            </a:r>
            <a:r>
              <a:rPr lang="he-IL" sz="22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err="1" smtClean="0">
                <a:solidFill>
                  <a:schemeClr val="accent3"/>
                </a:solidFill>
                <a:cs typeface="David" pitchFamily="34" charset="-79"/>
              </a:rPr>
              <a:t>Amon</a:t>
            </a: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, his son, returns to the bad ways.</a:t>
            </a: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He is assassinated before the people of the land kill the assassins.</a:t>
            </a:r>
            <a:r>
              <a:rPr lang="he-IL" sz="2400" b="1" dirty="0" smtClean="0">
                <a:solidFill>
                  <a:schemeClr val="accent3"/>
                </a:solidFill>
                <a:cs typeface="David" pitchFamily="34" charset="-79"/>
              </a:rPr>
              <a:t> </a:t>
            </a:r>
            <a:endParaRPr lang="he-IL" sz="24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397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447800"/>
            <a:ext cx="6172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בֶּן-שְׁמוֹנֶה שָׁנִים יֹאשִׁיָּהוּ בְמָלְכוֹ וּשְׁלֹשִׁים וְאַחַת שָׁנָה מָלַךְ בִּירוּשָׁלִָם.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וַיַּעַשׂ הַיָּשָׁר בְּעֵינֵי יְהוָה וַיֵּלֶךְ בְּדַרְכֵי דָּוִיד אָבִיו וְלֹא-סָר יָמִין וּשְׂמֹאול.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וּבִשְׁמוֹנֶה שָׁנִים לְמָלְכוֹ וְהוּא עוֹדֶנּוּ נַעַר הֵחֵל לִדְרוֹשׁ לֵאלֹהֵי דָּוִיד אָבִיו וּבִשְׁתֵּים עֶשְׂרֵה שָׁנָה הֵחֵל לְטַהֵר אֶת-יְהוּדָה וִירוּשָׁלִַם מִן-הַבָּמוֹת וְהָאֲשֵׁרִים וְהַפְּסִלִים וְהַמַּסֵּכוֹת.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וַיְנַתְּצוּ לְפָנָיו אֵת מִזְבְּחוֹת הַבְּעָלִים וְהַחַמָּנִים אֲשֶׁר-לְמַעְלָה מֵעֲלֵיהֶם גִּדֵּעַ וְהָאֲשֵׁרִים וְהַפְּסִלִים וְהַמַּסֵּכוֹת שִׁבַּר וְהֵדַק וַיִּזְרֹק עַל-פְּנֵי הַקְּבָרִים הַזֹּבְחִים לָהֶם.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וְעַצְמוֹת כֹּהֲנִים שָׂרַף </a:t>
            </a:r>
            <a:r>
              <a:rPr lang="he-IL" sz="2000" dirty="0" smtClean="0">
                <a:cs typeface="David" pitchFamily="34" charset="-79"/>
              </a:rPr>
              <a:t>עַל-מִזְבְּחוֹתָם </a:t>
            </a:r>
            <a:r>
              <a:rPr lang="he-IL" sz="2000" dirty="0">
                <a:cs typeface="David" pitchFamily="34" charset="-79"/>
              </a:rPr>
              <a:t>וַיְטַהֵר אֶת-יְהוּדָה וְאֶת-יְרוּשָׁלִָם.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וּבְעָרֵי מְנַשֶּׁה וְאֶפְרַיִם וְשִׁמְעוֹן וְעַד-נַפְתָּלִי </a:t>
            </a: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 בְּחַרְבֹתֵיהֶם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סָבִיב.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וַיְנַתֵּץ אֶת-הַמִּזְבְּחוֹת וְאֶת-הָאֲשֵׁרִים וְהַפְּסִלִים כִּתַּת לְהֵדַק וְכָל-הַחַמָּנִים גִּדַּע בְּכָל-אֶרֶץ יִשְׂרָאֵל וַיָּשָׁב לִירוּשָׁלִָם. </a:t>
            </a:r>
            <a:br>
              <a:rPr lang="he-IL" sz="2000" dirty="0">
                <a:cs typeface="David" pitchFamily="34" charset="-79"/>
              </a:rPr>
            </a:b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676400"/>
            <a:ext cx="2590800" cy="2514600"/>
          </a:xfrm>
          <a:prstGeom prst="rightArrowCallout">
            <a:avLst>
              <a:gd name="adj1" fmla="val 25000"/>
              <a:gd name="adj2" fmla="val 25000"/>
              <a:gd name="adj3" fmla="val 12647"/>
              <a:gd name="adj4" fmla="val 8433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becomes king when he is 8 years old. At the age of 16, he begins seeking G-d. At 20, he starts removing idol worship.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5257800"/>
            <a:ext cx="25908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8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is recapturing the land from </a:t>
            </a:r>
            <a:r>
              <a:rPr lang="en-GB" sz="2000" dirty="0" err="1" smtClean="0"/>
              <a:t>Ashor</a:t>
            </a:r>
            <a:r>
              <a:rPr lang="en-GB" sz="2000" dirty="0" smtClean="0"/>
              <a:t>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5581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וּבִשְׁנַת שְׁמוֹנֶה עֶשְׂרֵה לְמָלְכוֹ לְטַהֵר הָאָרֶץ וְהַבָּיִת שָׁלַח אֶת-שָׁפָן </a:t>
            </a:r>
            <a:endParaRPr lang="he-IL" sz="20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/>
                </a:solidFill>
                <a:cs typeface="David" pitchFamily="34" charset="-79"/>
              </a:rPr>
              <a:t>בֶּן-אֲצַלְיָהוּ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וְאֶת-מַעֲשֵׂיָהוּ שַׂר-הָעִיר וְאֵת יוֹאָח בֶּן-יוֹאָחָז הַמַּזְכִּיר </a:t>
            </a:r>
            <a:endParaRPr lang="he-IL" sz="20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/>
                </a:solidFill>
                <a:cs typeface="David" pitchFamily="34" charset="-79"/>
              </a:rPr>
              <a:t>לְחַזֵּק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אֶת-בֵּית יְהוָה אֱלֹהָיו.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וַיָּבֹאוּ אֶל-חִלְקִיָּהוּ הַכֹּהֵן הַגָּדוֹל וַיִּתְּנוּ אֶת-הַכֶּסֶף הַמּוּבָא בֵית-אֱלֹהִים אֲשֶׁר אָסְפוּ-הַלְוִיִּם שֹׁמְרֵי הַסַּף מִיַּד מְנַשֶּׁה וְאֶפְרַיִם וּמִכֹּל שְׁאֵרִית יִשְׂרָאֵל וּמִכָּל-יְהוּדָה וּבִנְיָמִן </a:t>
            </a:r>
            <a:r>
              <a:rPr lang="he-IL" sz="2000" dirty="0" smtClean="0">
                <a:cs typeface="David" pitchFamily="34" charset="-79"/>
              </a:rPr>
              <a:t>וַיָּשֻׁבוּ </a:t>
            </a:r>
            <a:r>
              <a:rPr lang="he-IL" sz="2000" dirty="0">
                <a:cs typeface="David" pitchFamily="34" charset="-79"/>
              </a:rPr>
              <a:t>יְרוּשָׁלִָם.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וַיִּתְּנוּ עַל-יַד עֹשֵׂה הַמְּלָאכָה הַמֻּפְקָדִים בְּבֵית יְהוָה וַיִּתְּנוּ אֹתוֹ עוֹשֵׂי הַמְּלָאכָה אֲשֶׁר עֹשִׂים בְּבֵית יְהוָה לִבְדּוֹק וּלְחַזֵּק הַבָּיִת.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וַיִּתְּנוּ לֶחָרָשִׁים וְלַבֹּנִים לִקְנוֹת אַבְנֵי מַחְצֵב וְעֵצִים לַמְחַבְּרוֹת וּלְקָרוֹת אֶת-הַבָּתִּים אֲשֶׁר הִשְׁחִיתוּ מַלְכֵי יְהוּדָה.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>
                <a:cs typeface="David" pitchFamily="34" charset="-79"/>
              </a:rPr>
              <a:t> </a:t>
            </a: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וְהָאֲנָשִׁים עֹשִׂים בֶּאֱמוּנָה בַּמְּלָאכָה וַעֲלֵיהֶם מֻפְקָדִים יַחַת וְעֹבַדְיָהוּ הַלְוִיִּם מִן-בְּנֵי מְרָרִי וּזְכַרְיָה וּמְשֻׁלָּם מִן-בְּנֵי הַקְּהָתִים לְנַצֵּחַ וְהַלְוִיִּם כָּל-מֵבִין בִּכְלֵי-שִׁיר.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וְעַל הַסַּבָּלִים וּמְנַצְּחִים לְכֹל עֹשֵׂה מְלָאכָה לַעֲבוֹדָה וַעֲבוֹדָה וּמֵהַלְוִיִּם סוֹפְרִים וְשֹׁטְרִים וְשׁוֹעֲרִים.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וּבְהוֹצִיאָם אֶת-הַכֶּסֶף הַמּוּבָא בֵּית יְהוָה מָצָא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חִלְקִיָּהוּ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הַכֹּהֵן אֶת-סֵפֶר תּוֹרַת-יְהוָה בְּיַד-מֹשֶׁה.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371600"/>
            <a:ext cx="2667000" cy="914400"/>
          </a:xfrm>
          <a:prstGeom prst="rightArrowCallout">
            <a:avLst>
              <a:gd name="adj1" fmla="val 25000"/>
              <a:gd name="adj2" fmla="val 25000"/>
              <a:gd name="adj3" fmla="val 12647"/>
              <a:gd name="adj4" fmla="val 8433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At 26, he starts renovating the Bet HaMikdash.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55494" y="5625353"/>
            <a:ext cx="4011706" cy="1080247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25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Most likely that he now found the original that was hidden during the times of </a:t>
            </a:r>
            <a:r>
              <a:rPr lang="en-GB" sz="2000" dirty="0" err="1" smtClean="0"/>
              <a:t>Menashe</a:t>
            </a:r>
            <a:r>
              <a:rPr lang="en-GB" sz="2000" dirty="0" smtClean="0"/>
              <a:t>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99981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לא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וַיִּכְתֹּב מֹשֶׁה אֶת-הַתּוֹרָה הַזֹּאת וַיִּתְּנָהּ אֶל-הַכֹּהֲנִים בְּנֵי לֵוִי הַנֹּשְׂאִים אֶת-אֲרוֹן בְּרִית יְהוָה וְאֶל-כָּל-זִקְנֵי יִשְׂרָאֵל.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וַיְצַו מֹשֶׁה אוֹתָם לֵאמֹר מִקֵּץ שֶׁבַע שָׁנִים בְּמֹעֵד שְׁנַת הַשְּׁמִטָּה בְּחַג הַסֻּכּוֹת.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בְּבוֹא כָל-יִשְׂרָאֵל לֵרָאוֹת אֶת-פְּנֵי יְהוָה אֱלֹהֶיךָ בַּמָּקוֹם אֲשֶׁר יִבְחָר תִּקְרָא אֶת-הַתּוֹרָה הַזֹּאת נֶגֶד כָּל-יִשְׂרָאֵל בְּאָזְנֵיהֶם.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הַקְהֵל אֶת-הָעָם הָאֲנָשִׁים וְהַנָּשִׁים וְהַטַּף וְגֵרְךָ אֲשֶׁר בִּשְׁעָרֶיךָ לְמַעַן יִשְׁמְעוּ וּלְמַעַן יִלְמְדוּ וְיָרְאוּ אֶת-יְהוָה אֱלֹהֵיכֶם וְשָׁמְרוּ לַעֲשׂוֹת אֶת-כָּל-דִּבְרֵי הַתּוֹרָה הַזֹּאת.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וּבְנֵיהֶם אֲשֶׁר לֹא-יָדְעוּ יִשְׁמְעוּ וְלָמְדוּ לְיִרְאָה אֶת-יְהוָה אֱלֹהֵיכֶם כָּל-הַיָּמִים אֲשֶׁר אַתֶּם חַיִּים עַל-הָאֲדָמָה אֲשֶׁר אַתֶּם עֹבְרִים אֶת-הַיַּרְדֵּן שָׁמָּה לְרִשְׁתָּהּ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וַיְהִי כְּכַלּוֹת מֹשֶׁה, לִכְתֹּב אֶת-דִּבְרֵי הַתּוֹרָה-הַזֹּאת--עַל-סֵפֶר: עַד, תֻּמָּם.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וַיְצַו מֹשֶׁה אֶת-הַלְוִיִּם, נֹשְׂאֵי אֲרוֹן בְּרִית-יְהוָה לֵאמֹר.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לָקֹחַ, אֵת סֵפֶר הַתּוֹרָה הַזֶּה, וְשַׂמְתֶּם אֹתוֹ, מִצַּד אֲרוֹן בְּרִית-יְהוָה אֱלֹהֵיכֶם; וְהָיָה-שָׁם בְּךָ, לְעֵד.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7656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7"/>
            <a:ext cx="8610600" cy="54403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וַיַּעַן חִלְקִיָּהוּ וַיֹּאמֶר אֶל-שָׁפָן הַסּוֹפֵר סֵפֶר הַתּוֹרָה מָצָאתִי בְּבֵית יְהוָה וַיִּתֵּן חִלְקִיָּהוּ אֶת-הַסֵּפֶר אֶל-שָׁפָן.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וַיָּבֵא שָׁפָן אֶת-הַסֵּפֶר אֶל-הַמֶּלֶךְ וַיָּשֶׁב עוֹד אֶת-הַמֶּלֶךְ דָּבָר לֵאמֹר כֹּל אֲשֶׁר-נִתַּן בְּיַד-עֲבָדֶיךָ הֵם עֹשִׂים.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וַיַּתִּיכוּ אֶת-הַכֶּסֶף הַנִּמְצָא בְּבֵית-יְהוָה וַיִּתְּנוּהוּ עַל-יַד הַמֻּפְקָדִים וְעַל-יַד עוֹשֵׂי הַמְּלָאכָה.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וַיַּגֵּד שָׁפָן הַסּוֹפֵר לַמֶּלֶךְ לֵאמֹר סֵפֶר נָתַן לִי חִלְקִיָּהוּ הַכֹּהֵן וַיִּקְרָא-בוֹ שָׁפָן לִפְנֵי הַמֶּלֶךְ.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כִּשְׁמֹעַ הַמֶּלֶךְ אֵת דִּבְרֵי הַתּוֹרָה וַיִּקְרַע אֶת-בְּגָדָיו.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וַיְצַו הַמֶּלֶךְ אֶת-חִלְקִיָּהוּ וְאֶת-אֲחִיקָם בֶּן-שָׁפָן וְאֶת-עַבְדּוֹן בֶּן-מִיכָה וְאֵת שָׁפָן הַסּוֹפֵר וְאֵת עֲשָׂיָה עֶבֶד-הַמֶּלֶךְ לֵאמֹר.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לְכוּ דִרְשׁוּ אֶת-יְהוָה בַּעֲדִי וּבְעַד הַנִּשְׁאָר בְּיִשְׂרָאֵל וּבִיהוּדָה עַל-דִּבְרֵי הַסֵּפֶר אֲשֶׁר נִמְצָא כִּי-גְדוֹלָה חֲמַת-יְהוָה אֲשֶׁר נִתְּכָה בָנוּ עַל אֲשֶׁר לֹא-שָׁמְרוּ אֲבוֹתֵינוּ אֶת-דְּבַר יְהוָה לַעֲשׂוֹת כְּכָל-הַכָּתוּב עַל-הַסֵּפֶר הַזֶּה.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וַיֵּלֶךְ חִלְקִיָּהוּ וַאֲשֶׁר הַמֶּלֶךְ אֶל-חֻלְדָּה הַנְּבִיאָה אֵשֶׁת שַׁלֻּם </a:t>
            </a:r>
            <a:r>
              <a:rPr lang="he-IL" sz="2000" dirty="0" smtClean="0">
                <a:cs typeface="David" pitchFamily="34" charset="-79"/>
              </a:rPr>
              <a:t>בֶּן-תָּקְהַת </a:t>
            </a:r>
            <a:r>
              <a:rPr lang="he-IL" sz="2000" dirty="0">
                <a:cs typeface="David" pitchFamily="34" charset="-79"/>
              </a:rPr>
              <a:t>בֶּן-חַסְרָה שׁוֹמֵר הַבְּגָדִים וְהִיא יוֹשֶׁבֶת בִּירוּשָׁלִַם בַּמִּשְׁנֶה וַיְדַבְּרוּ אֵלֶיהָ כָּזֹאת.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וַתֹּאמֶר לָהֶם כֹּה-אָמַר יְהוָה אֱלֹהֵי יִשְׂרָאֵל אִמְרוּ לָאִישׁ אֲשֶׁר-שָׁלַח אֶתְכֶם אֵלָי. </a:t>
            </a: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304800" y="5105400"/>
            <a:ext cx="5334000" cy="533400"/>
          </a:xfrm>
          <a:prstGeom prst="up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It seems like they read the </a:t>
            </a:r>
            <a:r>
              <a:rPr lang="en-GB" sz="2000" dirty="0" err="1" smtClean="0"/>
              <a:t>tochecha</a:t>
            </a:r>
            <a:r>
              <a:rPr lang="en-GB" sz="2000" dirty="0" smtClean="0"/>
              <a:t>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4661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371600"/>
            <a:ext cx="5562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בָּעֵת הַהִיא שָׁלַח בְּרֹאדַךְ בַּלְאֲדָן בֶּן-בַּלְאֲדָן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מֶלֶךְ-בָּבֶל</a:t>
            </a:r>
            <a:r>
              <a:rPr lang="he-IL" sz="2000" dirty="0">
                <a:cs typeface="David" pitchFamily="34" charset="-79"/>
              </a:rPr>
              <a:t> סְפָרִים וּמִנְחָה אֶל-חִזְקִיָּהוּ כִּי שָׁמַע כִּי חָלָה חִזְקִיָּהוּ.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וַיִּשְׁמַע עֲלֵיהֶם חִזְקִיָּהוּ וַיַּרְאֵם אֶת-כָּל-בֵּית נְכֹתֹה אֶת-הַכֶּסֶף וְאֶת-הַזָּהָב וְאֶת-הַבְּשָׂמִים וְאֵת שֶׁמֶן הַטּוֹב וְאֵת בֵּית כֵּלָיו וְאֵת כָּל-אֲשֶׁר נִמְצָא בְּאוֹצְרֹתָיו לֹא-הָיָה דָבָר אֲשֶׁר לֹא-הֶרְאָם חִזְקִיָּהוּ בְּבֵיתוֹ וּבְכָל-מֶמְשַׁלְתּוֹ.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וַיָּבֹא יְשַׁעְיָהוּ הַנָּבִיא אֶל-הַמֶּלֶךְ חִזְקִיָּהוּ וַיֹּאמֶר אֵלָיו מָה אָמְרוּ הָאֲנָשִׁים הָאֵלֶּה וּמֵאַיִן יָבֹאוּ אֵלֶיךָ וַיֹּאמֶר חִזְקִיָּהוּ מֵאֶרֶץ רְחוֹקָה בָּאוּ מִבָּבֶל.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מָה רָאוּ בְּבֵיתֶךָ וַיֹּאמֶר חִזְקִיָּהוּ אֵת כָּל-אֲשֶׁר בְּבֵיתִי רָאוּ לֹא-הָיָה דָבָר אֲשֶׁר לֹא-הִרְאִיתִם בְּאֹצְרֹתָי.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יְשַׁעְיָהוּ אֶל-חִזְקִיָּהוּ שְׁמַע דְּבַר-יְהוָה.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הִנֵּה יָמִים בָּאִים וְנִשָּׂא כָּל-אֲשֶׁר בְּבֵיתֶךָ וַאֲשֶׁר אָצְרוּ אֲבֹתֶיךָ עַד-הַיּוֹם הַזֶּה בָּבֶלָה לֹא-יִוָּתֵר דָּבָר אָמַר יְהוָה.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וּמִבָּנֶיךָ אֲשֶׁר יֵצְאוּ מִמְּךָ אֲשֶׁר תּוֹלִיד </a:t>
            </a: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יִקָּחוּ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וְהָיוּ סָרִיסִים בְּהֵיכַל מֶלֶךְ בָּבֶל. </a:t>
            </a:r>
            <a:endParaRPr lang="he-IL" sz="2000" b="1" dirty="0" smtClean="0">
              <a:solidFill>
                <a:schemeClr val="accent2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1718" y="1295400"/>
            <a:ext cx="3281082" cy="1066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71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err="1" smtClean="0"/>
              <a:t>Bavel</a:t>
            </a:r>
            <a:r>
              <a:rPr lang="en-GB" sz="2000" dirty="0" smtClean="0"/>
              <a:t> is the new power starting to take over from </a:t>
            </a:r>
            <a:r>
              <a:rPr lang="en-GB" sz="2000" dirty="0" err="1" smtClean="0"/>
              <a:t>Ashor</a:t>
            </a:r>
            <a:r>
              <a:rPr lang="en-GB" sz="2000" dirty="0" smtClean="0"/>
              <a:t>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1718" y="2514600"/>
            <a:ext cx="3281082" cy="1981200"/>
          </a:xfrm>
          <a:prstGeom prst="rightArrowCallout">
            <a:avLst>
              <a:gd name="adj1" fmla="val 25000"/>
              <a:gd name="adj2" fmla="val 25000"/>
              <a:gd name="adj3" fmla="val 20249"/>
              <a:gd name="adj4" fmla="val 8495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err="1" smtClean="0"/>
              <a:t>Chizkiyahu</a:t>
            </a:r>
            <a:r>
              <a:rPr lang="en-GB" sz="2000" dirty="0" smtClean="0"/>
              <a:t> shows them everything in the hope of signing a treaty with them against the common enemy of </a:t>
            </a:r>
            <a:r>
              <a:rPr lang="en-GB" sz="2000" dirty="0" err="1" smtClean="0"/>
              <a:t>Ashor</a:t>
            </a:r>
            <a:r>
              <a:rPr lang="en-GB" sz="2000" dirty="0" smtClean="0"/>
              <a:t>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1718" y="5105400"/>
            <a:ext cx="3281082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10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There will be a time when they will come and kick you out of your house.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1718" y="6096000"/>
            <a:ext cx="3281082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3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Your children will be servants to him in </a:t>
            </a:r>
            <a:r>
              <a:rPr lang="en-GB" sz="2000" dirty="0" err="1" smtClean="0"/>
              <a:t>Bavel</a:t>
            </a:r>
            <a:r>
              <a:rPr lang="en-GB" sz="2000" dirty="0" smtClean="0"/>
              <a:t>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967021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960437"/>
            <a:ext cx="5943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 b="1" u="sng" dirty="0" err="1" smtClean="0">
                <a:solidFill>
                  <a:schemeClr val="accent3"/>
                </a:solidFill>
                <a:cs typeface="David" pitchFamily="34" charset="-79"/>
              </a:rPr>
              <a:t>Chulda</a:t>
            </a:r>
            <a:r>
              <a:rPr lang="en-GB" sz="2000" b="1" u="sng" dirty="0" smtClean="0">
                <a:solidFill>
                  <a:schemeClr val="accent3"/>
                </a:solidFill>
                <a:cs typeface="David" pitchFamily="34" charset="-79"/>
              </a:rPr>
              <a:t> </a:t>
            </a:r>
            <a:r>
              <a:rPr lang="en-GB" sz="2000" b="1" u="sng" dirty="0">
                <a:solidFill>
                  <a:schemeClr val="accent3"/>
                </a:solidFill>
                <a:cs typeface="David" pitchFamily="34" charset="-79"/>
              </a:rPr>
              <a:t>says:</a:t>
            </a:r>
            <a:endParaRPr lang="en-US" sz="2000" b="1" u="sng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כד</a:t>
            </a:r>
            <a:r>
              <a:rPr lang="he-IL" sz="2000" dirty="0">
                <a:cs typeface="David" pitchFamily="34" charset="-79"/>
              </a:rPr>
              <a:t> כֹּה אָמַר יְהוָה הִנְנִי מֵבִיא רָעָה עַל-הַמָּקוֹם הַזֶּה וְעַל-יוֹשְׁבָיו אֵת כָּל-הָאָלוֹת הַכְּתוּבוֹת עַל-הַסֵּפֶר אֲשֶׁר קָרְאוּ לִפְנֵי מֶלֶךְ יְהוּדָה.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תַּחַת אֲשֶׁר עֲזָבוּנִי </a:t>
            </a:r>
            <a:r>
              <a:rPr lang="he-IL" sz="2000" b="1" dirty="0" smtClean="0">
                <a:solidFill>
                  <a:schemeClr val="accent5"/>
                </a:solidFill>
                <a:cs typeface="David" pitchFamily="34" charset="-79"/>
              </a:rPr>
              <a:t>וַיְקַטְּרוּ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לֵאלֹהִים אֲחֵרִים לְמַעַן הַכְעִיסֵנִי בְּכֹל מַעֲשֵׂי יְדֵיהֶם וְתִתַּךְ חֲמָתִי בַּמָּקוֹם הַזֶּה וְלֹא תִכְבֶּה.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וְאֶל-מֶלֶךְ יְהוּדָה הַשֹּׁלֵחַ אֶתְכֶם לִדְרוֹשׁ בַּיהוָה כֹּה תֹאמְרוּ אֵלָיו </a:t>
            </a:r>
            <a:r>
              <a:rPr lang="he-IL" sz="2000" dirty="0" smtClean="0">
                <a:cs typeface="David" pitchFamily="34" charset="-79"/>
              </a:rPr>
              <a:t>כֹּה-אָמַר </a:t>
            </a:r>
            <a:r>
              <a:rPr lang="he-IL" sz="2000" dirty="0">
                <a:cs typeface="David" pitchFamily="34" charset="-79"/>
              </a:rPr>
              <a:t>יְהוָה אֱלֹהֵי יִשְׂרָאֵל הַדְּבָרִים אֲשֶׁר שָׁמָעְתָּ.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יַעַן רַךְ-לְבָבְךָ וַתִּכָּנַע מִלִּפְנֵי אֱלֹהִים בְּשָׁמְעֲךָ אֶת-דְּבָרָיו עַל-הַמָּקוֹם הַזֶּה וְעַל-יֹשְׁבָיו וַתִּכָּנַע לְפָנַי וַתִּקְרַע אֶת-בְּגָדֶיךָ וַתֵּבְךְּ לְפָנָי וְגַם-אֲנִי שָׁמַעְתִּי נְאֻם-יְהוָה.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הִנְנִי אֹסִפְךָ אֶל-אֲבֹתֶיךָ וְנֶאֱסַפְתָּ אֶל-קִבְרוֹתֶיךָ בְּשָׁלוֹם וְלֹא-תִרְאֶינָה עֵינֶיךָ בְּכֹל הָרָעָה אֲשֶׁר אֲנִי מֵבִיא עַל-הַמָּקוֹם הַזֶּה וְעַל-יֹשְׁבָיו וַיָּשִׁיבוּ אֶת-הַמֶּלֶךְ דָּבָר.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הַמֶּלֶךְ וַיֶּאֱסֹף אֶת-כָּל-זִקְנֵי יְהוּדָה וִירוּשָׁלִָם.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וַיַּעַל הַמֶּלֶךְ בֵּית-יְהוָה וְכָל-אִישׁ יְהוּדָה וְיֹשְׁבֵי יְרוּשָׁלִַם וְהַכֹּהֲנִים וְהַלְוִיִּם וְכָל-הָעָם מִגָּדוֹל וְעַד-קָטָן וַיִּקְרָא בְאָזְנֵיהֶם אֶת-כָּל-דִּבְרֵי סֵפֶר הַבְּרִית הַנִּמְצָא בֵּית יְהוָה. </a:t>
            </a: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371600"/>
            <a:ext cx="3124200" cy="2971800"/>
          </a:xfrm>
          <a:prstGeom prst="rightArrowCallout">
            <a:avLst>
              <a:gd name="adj1" fmla="val 25000"/>
              <a:gd name="adj2" fmla="val 25000"/>
              <a:gd name="adj3" fmla="val 16979"/>
              <a:gd name="adj4" fmla="val 7815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</a:t>
            </a:r>
            <a:r>
              <a:rPr lang="en-GB" sz="2000" dirty="0" err="1" smtClean="0"/>
              <a:t>gzar</a:t>
            </a:r>
            <a:r>
              <a:rPr lang="en-GB" sz="2000" dirty="0" smtClean="0"/>
              <a:t> din from the time of </a:t>
            </a:r>
            <a:r>
              <a:rPr lang="en-GB" sz="2000" dirty="0" err="1" smtClean="0"/>
              <a:t>Menashe</a:t>
            </a:r>
            <a:r>
              <a:rPr lang="en-GB" sz="2000" dirty="0" smtClean="0"/>
              <a:t> isn’t yet over. </a:t>
            </a:r>
          </a:p>
          <a:p>
            <a:pPr algn="ctr"/>
            <a:r>
              <a:rPr lang="en-GB" sz="2000" dirty="0" err="1" smtClean="0"/>
              <a:t>Chulda</a:t>
            </a:r>
            <a:r>
              <a:rPr lang="en-GB" sz="2000" dirty="0" smtClean="0"/>
              <a:t> tells them that the worst is still to come. She encourages them to do teshuva to prevent it.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55563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22437"/>
            <a:ext cx="8610600" cy="4525963"/>
          </a:xfrm>
        </p:spPr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לא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וַיַּעֲמֹד הַמֶּלֶךְ עַל-עָמְדוֹ וַיִּכְרֹת אֶת-הַבְּרִית לִפְנֵי יְהוָה לָלֶכֶת אַחֲרֵי יְהוָה וְלִשְׁמוֹר אֶת-מִצְו‍ֹתָיו וְעֵדְו‍ֹתָיו וְחֻקָּיו בְּכָל-לְבָבוֹ וּבְכָל-נַפְשׁוֹ לַעֲשׂוֹת אֶת-דִּבְרֵי הַבְּרִית הַכְּתוּבִים עַל-הַסֵּפֶר הַזֶּה.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לב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וַיַּעֲמֵד אֵת כָּל-הַנִּמְצָא בִירוּשָׁלִַם וּבִנְיָמִן וַיַּעֲשׂוּ יוֹשְׁבֵי יְרוּשָׁלִַם כִּבְרִית אֱלֹהִים אֱלֹהֵי אֲבוֹתֵיהֶם.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לג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וַיָּסַר יֹאשִׁיָּהוּ אֶת-כָּל-הַתֹּעֵבוֹת מִכָּל-הָאֲרָצוֹת אֲשֶׁר לִבְנֵי יִשְׂרָאֵל וַיַּעֲבֵד אֵת כָּל-הַנִּמְצָא בְּיִשְׂרָאֵל לַעֲבוֹד אֶת-יְהוָה אֱלֹהֵיהֶם כָּל-יָמָיו לֹא סָרוּ מֵאַחֲרֵי יְהוָה אֱלֹהֵי אֲבוֹתֵיהֶם.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err="1" smtClean="0">
                <a:solidFill>
                  <a:schemeClr val="accent3"/>
                </a:solidFill>
                <a:cs typeface="David" pitchFamily="34" charset="-79"/>
              </a:rPr>
              <a:t>Yoshiyahu</a:t>
            </a: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 uses the </a:t>
            </a:r>
            <a:r>
              <a:rPr lang="en-GB" sz="2400" b="1" dirty="0" err="1" smtClean="0">
                <a:solidFill>
                  <a:schemeClr val="accent3"/>
                </a:solidFill>
                <a:cs typeface="David" pitchFamily="34" charset="-79"/>
              </a:rPr>
              <a:t>Sefer</a:t>
            </a: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 Torah to inspire a religious return as well as a </a:t>
            </a:r>
            <a:r>
              <a:rPr lang="en-GB" sz="2400" b="1" dirty="0" err="1" smtClean="0">
                <a:solidFill>
                  <a:schemeClr val="accent3"/>
                </a:solidFill>
                <a:cs typeface="David" pitchFamily="34" charset="-79"/>
              </a:rPr>
              <a:t>nationalisic</a:t>
            </a: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 return.</a:t>
            </a:r>
            <a:endParaRPr lang="en-US" sz="2400" b="1" dirty="0">
              <a:solidFill>
                <a:schemeClr val="accent3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0956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לה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וַיַּעַשׂ יֹאשִׁיָּהוּ בִירוּשָׁלִַם פֶּסַח לַיהוָה וַיִּשְׁחֲטוּ הַפֶּסַח בְּאַרְבָּעָה עָשָׂר לַחֹדֶשׁ הָרִאשׁוֹן.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וַיַּעֲמֵד הַכֹּהֲנִים עַל-מִשְׁמְרוֹתָם וַיְחַזְּקֵם לַעֲבוֹדַת בֵּית יְהוָה.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וְלֹא-נַעֲשָׂה פֶסַח כָּמֹהוּ בְּיִשְׂרָאֵל מִימֵי שְׁמוּאֵל הַנָּבִיא וְכָל-מַלְכֵי יִשְׂרָאֵל לֹא-עָשׂוּ כַּפֶּסַח אֲשֶׁר-עָשָׂה יֹאשִׁיָּהוּ וְהַכֹּהֲנִים וְהַלְוִיִּם וְכָל-יְהוּדָה וְיִשְׂרָאֵל הַנִּמְצָא וְיוֹשְׁבֵי יְרוּשָׁלִָם. </a:t>
            </a:r>
            <a:endParaRPr lang="en-US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בִּשְׁמוֹנֶה עֶשְׂרֵה שָׁנָה לְמַלְכוּת יֹאשִׁיָּהוּ נַעֲשָׂה הַפֶּסַח הַזֶּה.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אַחֲרֵי כָל-זֹאת אֲשֶׁר הֵכִין יֹאשִׁיָּהוּ אֶת-הַבַּיִת עָלָה נְכוֹ מֶלֶךְ-מִצְרַיִם לְהִלָּחֵם בְּכַרְכְּמִישׁ עַל-פְּרָת וַיֵּצֵא לִקְרָאתוֹ יֹאשִׁיָּהוּ.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אֵלָיו מַלְאָכִים לֵאמֹר מַה-לִּי וָלָךְ מֶלֶךְ יְהוּדָה לֹא-עָלֶיךָ אַתָּה הַיּוֹם כִּי אֶל-בֵּית מִלְחַמְתִּי וֵאלֹהִים אָמַר לְבַהֲלֵנִי חֲדַל-לְךָ מֵאֱלֹהִים אֲשֶׁר-עִמִּי וְאַל-יַשְׁחִיתֶךָ.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וְלֹא-הֵסֵב יֹאשִׁיָּהוּ פָנָיו מִמֶּנּוּ כִּי לְהִלָּחֵם-בּוֹ הִתְחַפֵּשׂ וְלֹא שָׁמַע אֶל-דִּבְרֵי נְכוֹ מִפִּי אֱלֹהִים וַיָּבֹא לְהִלָּחֵם בְּבִקְעַת מְגִדּוֹ.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וַיֹּרוּ הַיֹּרִים לַמֶּלֶךְ יֹאשִׁיָּהוּ וַיֹּאמֶר הַמֶּלֶךְ לַעֲבָדָיו הַעֲבִירוּנִי כִּי הָחֳלֵיתִי מְאֹד.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וַיַּעֲבִירֻהוּ עֲבָדָיו מִן-הַמֶּרְכָּבָה וַיַּרְכִּיבֻהוּ עַל רֶכֶב הַמִּשְׁנֶה אֲשֶׁר-לוֹ וַיּוֹלִיכֻהוּ יְרוּשָׁלִַם וַיָּמָת וַיִּקָּבֵר בְּקִבְרוֹת אֲבֹתָיו וְכָל-יְהוּדָה וִירוּשָׁלִַם מִתְאַבְּלִים עַל-יֹאשִׁיָּהוּ.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The chance for real teshuva is lost with the death of </a:t>
            </a:r>
            <a:r>
              <a:rPr lang="en-GB" sz="2400" b="1" dirty="0" err="1" smtClean="0">
                <a:solidFill>
                  <a:schemeClr val="accent3"/>
                </a:solidFill>
                <a:cs typeface="David" pitchFamily="34" charset="-79"/>
              </a:rPr>
              <a:t>Yoshiyahu</a:t>
            </a: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.</a:t>
            </a:r>
            <a:endParaRPr lang="he-IL" sz="2400" b="1" dirty="0">
              <a:solidFill>
                <a:schemeClr val="accent3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7818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371600"/>
            <a:ext cx="5562600" cy="4525963"/>
          </a:xfrm>
        </p:spPr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יט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וַיֹּאמֶר חִזְקִיָּהוּ אֶל-יְשַׁעְיָהוּ טוֹב דְּבַר-יְהוָה אֲשֶׁר דִּבַּרְתָּ וַיֹּאמֶר הֲלוֹא אִם-שָׁלוֹם וֶאֱמֶת יִהְיֶה בְיָמָי. </a:t>
            </a:r>
            <a:endParaRPr lang="en-US" sz="24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וְיֶתֶר דִּבְרֵי חִזְקִיָּהוּ וְכָל-גְּבוּרָתוֹ וַאֲשֶׁר עָשָׂה אֶת-הַבְּרֵכָה וְאֶת-הַתְּעָלָה וַיָּבֵא אֶת-הַמַּיִם הָעִירָה הֲלֹא-הֵם כְּתוּבִים עַל-סֵפֶר דִּבְרֵי הַיָּמִים לְמַלְכֵי יְהוּדָה.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וַיִּשְׁכַּב חִזְקִיָּהוּ עִם-אֲבֹתָיו וַיִּמְלֹךְ מְנַשֶּׁה בְנוֹ </a:t>
            </a:r>
            <a:r>
              <a:rPr lang="he-IL" sz="2400" dirty="0" smtClean="0">
                <a:cs typeface="David" pitchFamily="34" charset="-79"/>
              </a:rPr>
              <a:t>תַּחְתָּיו. </a:t>
            </a:r>
            <a:endParaRPr lang="he-IL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1718" y="1828800"/>
            <a:ext cx="3281082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71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err="1" smtClean="0"/>
              <a:t>Chizkiyahu’s</a:t>
            </a:r>
            <a:r>
              <a:rPr lang="en-GB" sz="2000" dirty="0" smtClean="0"/>
              <a:t> answers that this is good news for at least it won’t happen in his time.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73322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כא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600200"/>
            <a:ext cx="5638800" cy="4525963"/>
          </a:xfrm>
        </p:spPr>
        <p:txBody>
          <a:bodyPr anchor="ctr">
            <a:norm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בֶּן-שְׁתֵּים עֶשְׂרֵה שָׁנָה מְנַשֶּׁה בְמָלְכוֹ וַחֲמִשִּׁים וְחָמֵשׁ שָׁנָה מָלַךְ בִּירוּשָׁלִָם וְשֵׁם אִמּוֹ חֶפְצִי-בָהּ.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וַיַּעַשׂ הָרַע בְּעֵינֵי יְהוָה כְּתוֹעֲבֹת הַגּוֹיִם אֲשֶׁר הוֹרִישׁ יְהוָה מִפְּנֵי בְּנֵי יִשְׂרָאֵל</a:t>
            </a: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.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981200"/>
            <a:ext cx="2971800" cy="1143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71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Despite being a bad king, he has a long reign.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3810000"/>
            <a:ext cx="2971800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71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acted like the </a:t>
            </a:r>
            <a:r>
              <a:rPr lang="en-GB" sz="2000" dirty="0" err="1" smtClean="0"/>
              <a:t>Emorites</a:t>
            </a:r>
            <a:r>
              <a:rPr lang="en-GB" sz="2000" dirty="0" smtClean="0"/>
              <a:t> and so will be punished harshly.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01358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פרק יח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9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act like the other nations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וַיְדַבֵּר יְהוָה אֶל-מֹשֶׁה לֵּאמֹר. </a:t>
            </a:r>
            <a:r>
              <a:rPr lang="he-IL" sz="2000" b="1" dirty="0">
                <a:cs typeface="David" pitchFamily="34" charset="-79"/>
              </a:rPr>
              <a:t>ב</a:t>
            </a:r>
            <a:r>
              <a:rPr lang="he-IL" sz="2000" dirty="0">
                <a:cs typeface="David" pitchFamily="34" charset="-79"/>
              </a:rPr>
              <a:t> דַּבֵּר אֶל-בְּנֵי יִשְׂרָאֵל וְאָמַרְתָּ אֲלֵהֶם אֲנִי יְהוָה אֱלֹהֵיכֶם. </a:t>
            </a: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כְּמַעֲשֵׂה אֶרֶץ-מִצְרַיִם אֲשֶׁר יְשַׁבְתֶּם-בָּהּ לֹא תַעֲשׂוּ וּכְמַעֲשֵׂה אֶרֶץ-כְּנַעַן אֲשֶׁר אֲנִי מֵבִיא אֶתְכֶם שָׁמָּה לֹא תַעֲשׂוּ וּבְחֻקֹּתֵיהֶם לֹא תֵלֵכוּ.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אֶת-מִשְׁפָּטַי תַּעֲשׂוּ וְאֶת-חֻקֹּתַי תִּשְׁמְרוּ לָלֶכֶת בָּהֶם אֲנִי יְהוָה אֱלֹהֵיכֶם.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וּשְׁמַרְתֶּם אֶת-חֻקֹּתַי וְאֶת-מִשְׁפָּטַי אֲשֶׁר יַעֲשֶׂה אֹתָם הָאָדָם וָחַי בָּהֶם אֲנִי יְהוָה. </a:t>
            </a: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אִישׁ אִישׁ אֶל-כָּל-שְׁאֵר בְּשָׂרוֹ לֹא תִקְרְבוּ לְגַלּוֹת עֶרְוָה אֲנִי יְהוָה. </a:t>
            </a: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אָבִיךָ וְעֶרְוַת אִמְּךָ לֹא תְגַלֵּה אִמְּךָ הִוא לֹא תְגַלֶּה עֶרְוָתָהּ. </a:t>
            </a: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אֵשֶׁת-אָבִיךָ לֹא תְגַלֵּה עֶרְוַת אָבִיךָ הִוא. </a:t>
            </a: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אֲחוֹתְךָ בַת-אָבִיךָ אוֹ בַת-אִמֶּךָ מוֹלֶדֶת בַּיִת אוֹ מוֹלֶדֶת חוּץ לֹא תְגַלֶּה עֶרְוָתָן. </a:t>
            </a: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בַּת-בִּנְךָ אוֹ בַת-בִּתְּךָ לֹא תְגַלֶּה עֶרְוָתָן כִּי עֶרְוָתְךָ הֵנָּה. </a:t>
            </a: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בַּת-אֵשֶׁת אָבִיךָ מוֹלֶדֶת אָבִיךָ אֲחוֹתְךָ הִוא לֹא תְגַלֶּה עֶרְוָתָהּ. </a:t>
            </a: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אֲחוֹת-אָבִיךָ לֹא תְגַלֵּה שְׁאֵר אָבִיךָ הִוא. </a:t>
            </a: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אֲחוֹת-אִמְּךָ לֹא תְגַלֵּה כִּי-שְׁאֵר אִמְּךָ הִוא. </a:t>
            </a: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אֲחִי-אָבִיךָ לֹא תְגַלֵּה אֶל-אִשְׁתּוֹ לֹא תִקְרָב דֹּדָתְךָ הִוא. </a:t>
            </a: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כַּלָּתְךָ לֹא תְגַלֵּה אֵשֶׁת בִּנְךָ הִוא לֹא תְגַלֶּה עֶרְוָתָהּ. </a:t>
            </a: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אֵשֶׁת-אָחִיךָ לֹא תְגַלֵּה עֶרְוַת אָחִיךָ הִוא. </a:t>
            </a: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עֶרְוַת אִשָּׁה וּבִתָּהּ לֹא תְגַלֵּה אֶת-בַּת-בְּנָהּ וְאֶת-בַּת-בִּתָּהּ לֹא תִקַּח לְגַלּוֹת עֶרְוָתָהּ שַׁאֲרָה הֵנָּה זִמָּה הִוא. </a:t>
            </a:r>
            <a:r>
              <a:rPr lang="he-IL" sz="2000" b="1" dirty="0">
                <a:cs typeface="David" pitchFamily="34" charset="-79"/>
              </a:rPr>
              <a:t>יח</a:t>
            </a:r>
            <a:r>
              <a:rPr lang="he-IL" sz="2000" dirty="0">
                <a:cs typeface="David" pitchFamily="34" charset="-79"/>
              </a:rPr>
              <a:t> וְאִשָּׁה אֶל-אֲחֹתָהּ לֹא תִקָּח לִצְרֹר לְגַלּוֹת עֶרְוָתָהּ עָלֶיהָ בְּחַיֶּיהָ. </a:t>
            </a:r>
            <a:r>
              <a:rPr lang="he-IL" sz="2000" b="1" dirty="0">
                <a:cs typeface="David" pitchFamily="34" charset="-79"/>
              </a:rPr>
              <a:t>יט</a:t>
            </a:r>
            <a:r>
              <a:rPr lang="he-IL" sz="2000" dirty="0">
                <a:cs typeface="David" pitchFamily="34" charset="-79"/>
              </a:rPr>
              <a:t> וְאֶל-אִשָּׁה בְּנִדַּת טֻמְאָתָהּ לֹא תִקְרַב לְגַלּוֹת עֶרְוָתָהּ. </a:t>
            </a:r>
            <a:r>
              <a:rPr lang="he-IL" sz="2000" b="1" dirty="0">
                <a:cs typeface="David" pitchFamily="34" charset="-79"/>
              </a:rPr>
              <a:t>כ</a:t>
            </a:r>
            <a:r>
              <a:rPr lang="he-IL" sz="2000" dirty="0">
                <a:cs typeface="David" pitchFamily="34" charset="-79"/>
              </a:rPr>
              <a:t> וְאֶל-אֵשֶׁת עֲמִיתְךָ לֹא-תִתֵּן שְׁכָבְתְּךָ לְזָרַע לְטָמְאָה-בָהּ. </a:t>
            </a:r>
            <a:r>
              <a:rPr lang="he-IL" sz="2000" b="1" dirty="0">
                <a:cs typeface="David" pitchFamily="34" charset="-79"/>
              </a:rPr>
              <a:t>כא</a:t>
            </a:r>
            <a:r>
              <a:rPr lang="he-IL" sz="2000" dirty="0">
                <a:cs typeface="David" pitchFamily="34" charset="-79"/>
              </a:rPr>
              <a:t> וּמִזַּרְעֲךָ לֹא-תִתֵּן לְהַעֲבִיר לַמֹּלֶךְ וְלֹא תְחַלֵּל אֶת-שֵׁם אֱלֹהֶיךָ אֲנִי יְהוָה. </a:t>
            </a:r>
            <a:r>
              <a:rPr lang="he-IL" sz="2000" b="1" dirty="0">
                <a:cs typeface="David" pitchFamily="34" charset="-79"/>
              </a:rPr>
              <a:t>כב</a:t>
            </a:r>
            <a:r>
              <a:rPr lang="he-IL" sz="2000" dirty="0">
                <a:cs typeface="David" pitchFamily="34" charset="-79"/>
              </a:rPr>
              <a:t> וְאֶת-זָכָר לֹא תִשְׁכַּב מִשְׁכְּבֵי אִשָּׁה תּוֹעֵבָה הִוא. </a:t>
            </a:r>
            <a:r>
              <a:rPr lang="he-IL" sz="2000" b="1" dirty="0">
                <a:cs typeface="David" pitchFamily="34" charset="-79"/>
              </a:rPr>
              <a:t>כג</a:t>
            </a:r>
            <a:r>
              <a:rPr lang="he-IL" sz="2000" dirty="0">
                <a:cs typeface="David" pitchFamily="34" charset="-79"/>
              </a:rPr>
              <a:t> וּבְכָל-בְּהֵמָה לֹא-תִתֵּן שְׁכָבְתְּךָ לְטָמְאָה-בָהּ וְאִשָּׁה לֹא-תַעֲמֹד לִפְנֵי בְהֵמָה לְרִבְעָהּ תֶּבֶל הוּא. </a:t>
            </a:r>
            <a:endParaRPr lang="he-IL" sz="2000" dirty="0" smtClean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271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פרק יח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295400"/>
            <a:ext cx="5715000" cy="4876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אַל-תִּטַּמְּאוּ בְּכָל-אֵלֶּה כִּי בְכָל-אֵלֶּה נִטְמְאוּ הַגּוֹיִם אֲשֶׁר-אֲנִי מְשַׁלֵּחַ מִפְּנֵיכֶם.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כה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וַתִּטְמָא הָאָרֶץ וָאֶפְקֹד עֲו‍ֹנָהּ עָלֶיהָ וַתָּקִא הָאָרֶץ אֶת-יֹשְׁבֶיהָ.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וּשְׁמַרְתֶּם אַתֶּם אֶת-חֻקֹּתַי וְאֶת-מִשְׁפָּטַי וְלֹא תַעֲשׂוּ מִכֹּל הַתּוֹעֵבֹת הָאֵלֶּה הָאֶזְרָח וְהַגֵּר הַגָּר בְּתוֹכְכֶם.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כִּי אֶת-כָּל-הַתּוֹעֵבֹת הָאֵל עָשׂוּ אַנְשֵׁי-הָאָרֶץ אֲשֶׁר לִפְנֵיכֶם וַתִּטְמָא הָאָרֶץ. 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וְלֹא-תָקִיא הָאָרֶץ אֶתְכֶם בְּטַמַּאֲכֶם אֹתָהּ כַּאֲשֶׁר קָאָה אֶת-הַגּוֹי אֲשֶׁר לִפְנֵיכֶם.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כט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כִּי כָּל-אֲשֶׁר יַעֲשֶׂה מִכֹּל הַתּוֹעֵבֹת הָאֵלֶּה וְנִכְרְתוּ הַנְּפָשׁוֹת הָעֹשֹׂת מִקֶּרֶב עַמָּם.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ל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וּשְׁמַרְתֶּם אֶת-מִשְׁמַרְתִּי לְבִלְתִּי עֲשׂוֹת מֵחֻקּוֹת הַתּוֹעֵבֹת אֲשֶׁר נַעֲשׂוּ לִפְנֵיכֶם וְלֹא תִטַּמְּאוּ בָּהֶם אֲנִי יְהוָה אֱלֹהֵיכֶם.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152400" y="2895600"/>
            <a:ext cx="2743200" cy="105335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58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is what they did which ruined the land.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4114800"/>
            <a:ext cx="27432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58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Don’t act the way they acted.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1368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בראשית פרק טו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לְאַבְרָם יָדֹעַ תֵּדַע כִּי-גֵר יִהְיֶה זַרְעֲךָ בְּאֶרֶץ לֹא לָהֶם וַעֲבָדוּם וְעִנּוּ אֹתָם אַרְבַּע מֵאוֹת שָׁנָה.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וְגַם אֶת-הַגּוֹי אֲשֶׁר יַעֲבֹדוּ דָּן אָנֹכִי וְאַחֲרֵי-כֵן יֵצְאוּ בִּרְכֻשׁ גָּדוֹל.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וְאַתָּה תָּבוֹא אֶל-אֲבֹתֶיךָ בְּשָׁלוֹם תִּקָּבֵר בְּשֵׂיבָה טוֹבָה.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וְדוֹר רְבִיעִי יָשׁוּבוּ הֵנָּה כִּי לֹא-שָׁלֵם עֲו‍ֹן הָאֱמֹרִי </a:t>
            </a: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עַד-הֵנָּה.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You won’t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get the land until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the </a:t>
            </a:r>
            <a:r>
              <a:rPr lang="en-GB" b="1" dirty="0" err="1" smtClean="0">
                <a:solidFill>
                  <a:schemeClr val="accent4"/>
                </a:solidFill>
                <a:cs typeface="David" pitchFamily="34" charset="-79"/>
              </a:rPr>
              <a:t>Emorites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deserve to be thrown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out.</a:t>
            </a:r>
            <a:endParaRPr lang="en-US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3630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Does the </a:t>
            </a:r>
            <a:r>
              <a:rPr lang="en-GB" sz="4800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Shechina</a:t>
            </a:r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Leave?</a:t>
            </a:r>
            <a:endParaRPr lang="he-IL" sz="4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72020904"/>
              </p:ext>
            </p:extLst>
          </p:nvPr>
        </p:nvGraphicFramePr>
        <p:xfrm>
          <a:off x="228600" y="1397000"/>
          <a:ext cx="86868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016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לה – ערי מקלט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כָּל-מַכֵּה-נֶפֶשׁ לְפִי עֵדִים יִרְצַח אֶת-הָרֹצֵחַ וְעֵד אֶחָד לֹא-יַעֲנֶה בְנֶפֶשׁ לָמוּת.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וְלֹא-תִקְחוּ כֹפֶר לְנֶפֶשׁ רֹצֵחַ אֲשֶׁר-הוּא רָשָׁע לָמוּת כִּי-מוֹת יוּמָת.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וְלֹא-תִקְחוּ כֹפֶר לָנוּס אֶל-עִיר מִקְלָטוֹ לָשׁוּב לָשֶׁבֶת בָּאָרֶץ עַד-מוֹת הַכֹּהֵן.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וְלֹא-תַחֲנִיפוּ אֶת-הָאָרֶץ אֲשֶׁר אַתֶּם בָּהּ כִּי הַדָּם הוּא יַחֲנִיף אֶת-הָאָרֶץ וְלָאָרֶץ לֹא-יְכֻפַּר לַדָּם אֲשֶׁר שֻׁפַּךְ-בָּהּ כִּי-אִם בְּדַם שֹׁפְכוֹ.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וְלֹא תְטַמֵּא אֶת-הָאָרֶץ אֲשֶׁר אַתֶּם יֹשְׁבִים בָּהּ אֲשֶׁר אֲנִי שֹׁכֵן בְּתוֹכָהּ כִּי אֲנִי יְהוָה שֹׁכֵן בְּתוֹךְ בְּנֵי </a:t>
            </a:r>
            <a:r>
              <a:rPr lang="he-IL" dirty="0" smtClean="0">
                <a:cs typeface="David" pitchFamily="34" charset="-79"/>
              </a:rPr>
              <a:t>יִשְׂרָאֵל.</a:t>
            </a:r>
          </a:p>
        </p:txBody>
      </p:sp>
    </p:spTree>
    <p:extLst>
      <p:ext uri="{BB962C8B-B14F-4D97-AF65-F5344CB8AC3E}">
        <p14:creationId xmlns:p14="http://schemas.microsoft.com/office/powerpoint/2010/main" val="42125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2565</Words>
  <Application>Microsoft Office PowerPoint</Application>
  <PresentationFormat>On-screen Show (4:3)</PresentationFormat>
  <Paragraphs>200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מנשה ויאשיהו</vt:lpstr>
      <vt:lpstr>מלכים ב פרק כ</vt:lpstr>
      <vt:lpstr>מלכים ב פרק כ</vt:lpstr>
      <vt:lpstr>מלכים ב פרק כא</vt:lpstr>
      <vt:lpstr>ויקרא פרק יח Don’t act like the other nations</vt:lpstr>
      <vt:lpstr>ויקרא פרק יח</vt:lpstr>
      <vt:lpstr>בראשית פרק טו</vt:lpstr>
      <vt:lpstr>Why Does the Shechina Leave?</vt:lpstr>
      <vt:lpstr>במדבר פרק לה – ערי מקלט</vt:lpstr>
      <vt:lpstr>Why Does the Shechina Leave?</vt:lpstr>
      <vt:lpstr>מלכים ב פרק כא</vt:lpstr>
      <vt:lpstr>מלכים ב פרק כא</vt:lpstr>
      <vt:lpstr>דברי הימים ב פרק לג</vt:lpstr>
      <vt:lpstr>PowerPoint Presentation</vt:lpstr>
      <vt:lpstr>דברי הימים ב פרק לג</vt:lpstr>
      <vt:lpstr>דברי הימים ב פרק לד</vt:lpstr>
      <vt:lpstr>דברי הימים ב פרק לד</vt:lpstr>
      <vt:lpstr>דברים פרק לא</vt:lpstr>
      <vt:lpstr>דברי הימים ב פרק לד</vt:lpstr>
      <vt:lpstr>דברי הימים ב פרק לד</vt:lpstr>
      <vt:lpstr>דברי הימים ב פרק לד</vt:lpstr>
      <vt:lpstr>דברי הימים ב פרק לה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 מלכים</dc:title>
  <dc:creator>Alexis</dc:creator>
  <cp:lastModifiedBy>Alexis</cp:lastModifiedBy>
  <cp:revision>177</cp:revision>
  <dcterms:created xsi:type="dcterms:W3CDTF">2006-08-16T00:00:00Z</dcterms:created>
  <dcterms:modified xsi:type="dcterms:W3CDTF">2013-09-17T18:27:33Z</dcterms:modified>
</cp:coreProperties>
</file>